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311" r:id="rId2"/>
    <p:sldId id="827" r:id="rId3"/>
    <p:sldId id="357" r:id="rId4"/>
    <p:sldId id="313" r:id="rId5"/>
    <p:sldId id="829" r:id="rId6"/>
    <p:sldId id="831" r:id="rId7"/>
    <p:sldId id="830" r:id="rId8"/>
    <p:sldId id="358" r:id="rId9"/>
    <p:sldId id="359" r:id="rId10"/>
    <p:sldId id="360" r:id="rId11"/>
    <p:sldId id="355" r:id="rId12"/>
    <p:sldId id="828" r:id="rId13"/>
    <p:sldId id="284" r:id="rId14"/>
    <p:sldId id="325" r:id="rId15"/>
    <p:sldId id="326" r:id="rId1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thur Traub" initials="AT" lastIdx="4" clrIdx="0">
    <p:extLst>
      <p:ext uri="{19B8F6BF-5375-455C-9EA6-DF929625EA0E}">
        <p15:presenceInfo xmlns:p15="http://schemas.microsoft.com/office/powerpoint/2012/main" userId="Arthur Traub"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CC72B"/>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1" autoAdjust="0"/>
    <p:restoredTop sz="85018" autoAdjust="0"/>
  </p:normalViewPr>
  <p:slideViewPr>
    <p:cSldViewPr snapToGrid="0" snapToObjects="1">
      <p:cViewPr varScale="1">
        <p:scale>
          <a:sx n="119" d="100"/>
          <a:sy n="119" d="100"/>
        </p:scale>
        <p:origin x="552" y="96"/>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8" d="100"/>
          <a:sy n="88" d="100"/>
        </p:scale>
        <p:origin x="-382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423DB5-CD54-42B1-88E2-4F17E2096C35}" type="datetimeFigureOut">
              <a:rPr lang="en-US" smtClean="0"/>
              <a:t>3/5/2020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4BBE7D-F581-47B3-8B2D-CC8444C00756}" type="slidenum">
              <a:rPr lang="en-US" smtClean="0"/>
              <a:t>‹#›</a:t>
            </a:fld>
            <a:endParaRPr lang="en-US" dirty="0"/>
          </a:p>
        </p:txBody>
      </p:sp>
    </p:spTree>
    <p:extLst>
      <p:ext uri="{BB962C8B-B14F-4D97-AF65-F5344CB8AC3E}">
        <p14:creationId xmlns:p14="http://schemas.microsoft.com/office/powerpoint/2010/main" val="213241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a:t>
            </a:r>
          </a:p>
        </p:txBody>
      </p:sp>
      <p:sp>
        <p:nvSpPr>
          <p:cNvPr id="4" name="Slide Number Placeholder 3"/>
          <p:cNvSpPr>
            <a:spLocks noGrp="1"/>
          </p:cNvSpPr>
          <p:nvPr>
            <p:ph type="sldNum" sz="quarter" idx="10"/>
          </p:nvPr>
        </p:nvSpPr>
        <p:spPr/>
        <p:txBody>
          <a:bodyPr/>
          <a:lstStyle/>
          <a:p>
            <a:fld id="{1C4BBE7D-F581-47B3-8B2D-CC8444C00756}" type="slidenum">
              <a:rPr lang="en-US" smtClean="0"/>
              <a:t>1</a:t>
            </a:fld>
            <a:endParaRPr lang="en-US" dirty="0"/>
          </a:p>
        </p:txBody>
      </p:sp>
    </p:spTree>
    <p:extLst>
      <p:ext uri="{BB962C8B-B14F-4D97-AF65-F5344CB8AC3E}">
        <p14:creationId xmlns:p14="http://schemas.microsoft.com/office/powerpoint/2010/main" val="985024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gary</a:t>
            </a:r>
            <a:endParaRPr lang="en-US" dirty="0"/>
          </a:p>
        </p:txBody>
      </p:sp>
      <p:sp>
        <p:nvSpPr>
          <p:cNvPr id="4" name="Slide Number Placeholder 3"/>
          <p:cNvSpPr>
            <a:spLocks noGrp="1"/>
          </p:cNvSpPr>
          <p:nvPr>
            <p:ph type="sldNum" sz="quarter" idx="10"/>
          </p:nvPr>
        </p:nvSpPr>
        <p:spPr/>
        <p:txBody>
          <a:bodyPr/>
          <a:lstStyle/>
          <a:p>
            <a:fld id="{1C4BBE7D-F581-47B3-8B2D-CC8444C00756}" type="slidenum">
              <a:rPr lang="en-US" smtClean="0"/>
              <a:t>10</a:t>
            </a:fld>
            <a:endParaRPr lang="en-US"/>
          </a:p>
        </p:txBody>
      </p:sp>
    </p:spTree>
    <p:extLst>
      <p:ext uri="{BB962C8B-B14F-4D97-AF65-F5344CB8AC3E}">
        <p14:creationId xmlns:p14="http://schemas.microsoft.com/office/powerpoint/2010/main" val="2242355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gary</a:t>
            </a:r>
            <a:endParaRPr lang="en-US" dirty="0"/>
          </a:p>
        </p:txBody>
      </p:sp>
      <p:sp>
        <p:nvSpPr>
          <p:cNvPr id="4" name="Slide Number Placeholder 3"/>
          <p:cNvSpPr>
            <a:spLocks noGrp="1"/>
          </p:cNvSpPr>
          <p:nvPr>
            <p:ph type="sldNum" sz="quarter" idx="10"/>
          </p:nvPr>
        </p:nvSpPr>
        <p:spPr/>
        <p:txBody>
          <a:bodyPr/>
          <a:lstStyle/>
          <a:p>
            <a:fld id="{1C4BBE7D-F581-47B3-8B2D-CC8444C00756}" type="slidenum">
              <a:rPr lang="en-US" smtClean="0"/>
              <a:t>11</a:t>
            </a:fld>
            <a:endParaRPr lang="en-US"/>
          </a:p>
        </p:txBody>
      </p:sp>
    </p:spTree>
    <p:extLst>
      <p:ext uri="{BB962C8B-B14F-4D97-AF65-F5344CB8AC3E}">
        <p14:creationId xmlns:p14="http://schemas.microsoft.com/office/powerpoint/2010/main" val="1860624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a:t>
            </a:r>
          </a:p>
        </p:txBody>
      </p:sp>
      <p:sp>
        <p:nvSpPr>
          <p:cNvPr id="4" name="Slide Number Placeholder 3"/>
          <p:cNvSpPr>
            <a:spLocks noGrp="1"/>
          </p:cNvSpPr>
          <p:nvPr>
            <p:ph type="sldNum" sz="quarter" idx="10"/>
          </p:nvPr>
        </p:nvSpPr>
        <p:spPr/>
        <p:txBody>
          <a:bodyPr/>
          <a:lstStyle/>
          <a:p>
            <a:fld id="{1C4BBE7D-F581-47B3-8B2D-CC8444C00756}" type="slidenum">
              <a:rPr lang="en-US" smtClean="0"/>
              <a:t>12</a:t>
            </a:fld>
            <a:endParaRPr lang="en-US" dirty="0"/>
          </a:p>
        </p:txBody>
      </p:sp>
    </p:spTree>
    <p:extLst>
      <p:ext uri="{BB962C8B-B14F-4D97-AF65-F5344CB8AC3E}">
        <p14:creationId xmlns:p14="http://schemas.microsoft.com/office/powerpoint/2010/main" val="4065171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a:t>
            </a:r>
          </a:p>
        </p:txBody>
      </p:sp>
      <p:sp>
        <p:nvSpPr>
          <p:cNvPr id="4" name="Slide Number Placeholder 3"/>
          <p:cNvSpPr>
            <a:spLocks noGrp="1"/>
          </p:cNvSpPr>
          <p:nvPr>
            <p:ph type="sldNum" sz="quarter" idx="10"/>
          </p:nvPr>
        </p:nvSpPr>
        <p:spPr/>
        <p:txBody>
          <a:bodyPr/>
          <a:lstStyle/>
          <a:p>
            <a:fld id="{1C4BBE7D-F581-47B3-8B2D-CC8444C00756}" type="slidenum">
              <a:rPr lang="en-US" smtClean="0"/>
              <a:t>13</a:t>
            </a:fld>
            <a:endParaRPr lang="en-US" dirty="0"/>
          </a:p>
        </p:txBody>
      </p:sp>
    </p:spTree>
    <p:extLst>
      <p:ext uri="{BB962C8B-B14F-4D97-AF65-F5344CB8AC3E}">
        <p14:creationId xmlns:p14="http://schemas.microsoft.com/office/powerpoint/2010/main" val="738598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a:t>
            </a:r>
          </a:p>
        </p:txBody>
      </p:sp>
      <p:sp>
        <p:nvSpPr>
          <p:cNvPr id="4" name="Slide Number Placeholder 3"/>
          <p:cNvSpPr>
            <a:spLocks noGrp="1"/>
          </p:cNvSpPr>
          <p:nvPr>
            <p:ph type="sldNum" sz="quarter" idx="10"/>
          </p:nvPr>
        </p:nvSpPr>
        <p:spPr/>
        <p:txBody>
          <a:bodyPr/>
          <a:lstStyle/>
          <a:p>
            <a:fld id="{1C4BBE7D-F581-47B3-8B2D-CC8444C00756}" type="slidenum">
              <a:rPr lang="en-US" smtClean="0"/>
              <a:t>14</a:t>
            </a:fld>
            <a:endParaRPr lang="en-US" dirty="0"/>
          </a:p>
        </p:txBody>
      </p:sp>
    </p:spTree>
    <p:extLst>
      <p:ext uri="{BB962C8B-B14F-4D97-AF65-F5344CB8AC3E}">
        <p14:creationId xmlns:p14="http://schemas.microsoft.com/office/powerpoint/2010/main" val="1499549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a:t>
            </a:r>
          </a:p>
        </p:txBody>
      </p:sp>
      <p:sp>
        <p:nvSpPr>
          <p:cNvPr id="4" name="Slide Number Placeholder 3"/>
          <p:cNvSpPr>
            <a:spLocks noGrp="1"/>
          </p:cNvSpPr>
          <p:nvPr>
            <p:ph type="sldNum" sz="quarter" idx="10"/>
          </p:nvPr>
        </p:nvSpPr>
        <p:spPr/>
        <p:txBody>
          <a:bodyPr/>
          <a:lstStyle/>
          <a:p>
            <a:fld id="{1C4BBE7D-F581-47B3-8B2D-CC8444C00756}" type="slidenum">
              <a:rPr lang="en-US" smtClean="0"/>
              <a:t>15</a:t>
            </a:fld>
            <a:endParaRPr lang="en-US"/>
          </a:p>
        </p:txBody>
      </p:sp>
    </p:spTree>
    <p:extLst>
      <p:ext uri="{BB962C8B-B14F-4D97-AF65-F5344CB8AC3E}">
        <p14:creationId xmlns:p14="http://schemas.microsoft.com/office/powerpoint/2010/main" val="2712522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a:t>
            </a:r>
          </a:p>
        </p:txBody>
      </p:sp>
      <p:sp>
        <p:nvSpPr>
          <p:cNvPr id="4" name="Slide Number Placeholder 3"/>
          <p:cNvSpPr>
            <a:spLocks noGrp="1"/>
          </p:cNvSpPr>
          <p:nvPr>
            <p:ph type="sldNum" sz="quarter" idx="10"/>
          </p:nvPr>
        </p:nvSpPr>
        <p:spPr/>
        <p:txBody>
          <a:bodyPr/>
          <a:lstStyle/>
          <a:p>
            <a:fld id="{1C4BBE7D-F581-47B3-8B2D-CC8444C00756}" type="slidenum">
              <a:rPr lang="en-US" smtClean="0"/>
              <a:t>2</a:t>
            </a:fld>
            <a:endParaRPr lang="en-US"/>
          </a:p>
        </p:txBody>
      </p:sp>
    </p:spTree>
    <p:extLst>
      <p:ext uri="{BB962C8B-B14F-4D97-AF65-F5344CB8AC3E}">
        <p14:creationId xmlns:p14="http://schemas.microsoft.com/office/powerpoint/2010/main" val="4034059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a:t>
            </a:r>
          </a:p>
        </p:txBody>
      </p:sp>
      <p:sp>
        <p:nvSpPr>
          <p:cNvPr id="4" name="Slide Number Placeholder 3"/>
          <p:cNvSpPr>
            <a:spLocks noGrp="1"/>
          </p:cNvSpPr>
          <p:nvPr>
            <p:ph type="sldNum" sz="quarter" idx="10"/>
          </p:nvPr>
        </p:nvSpPr>
        <p:spPr/>
        <p:txBody>
          <a:bodyPr/>
          <a:lstStyle/>
          <a:p>
            <a:fld id="{1C4BBE7D-F581-47B3-8B2D-CC8444C00756}" type="slidenum">
              <a:rPr lang="en-US" smtClean="0"/>
              <a:t>3</a:t>
            </a:fld>
            <a:endParaRPr lang="en-US" dirty="0"/>
          </a:p>
        </p:txBody>
      </p:sp>
    </p:spTree>
    <p:extLst>
      <p:ext uri="{BB962C8B-B14F-4D97-AF65-F5344CB8AC3E}">
        <p14:creationId xmlns:p14="http://schemas.microsoft.com/office/powerpoint/2010/main" val="3641553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gary</a:t>
            </a:r>
            <a:endParaRPr lang="en-US" dirty="0"/>
          </a:p>
        </p:txBody>
      </p:sp>
      <p:sp>
        <p:nvSpPr>
          <p:cNvPr id="4" name="Slide Number Placeholder 3"/>
          <p:cNvSpPr>
            <a:spLocks noGrp="1"/>
          </p:cNvSpPr>
          <p:nvPr>
            <p:ph type="sldNum" sz="quarter" idx="10"/>
          </p:nvPr>
        </p:nvSpPr>
        <p:spPr/>
        <p:txBody>
          <a:bodyPr/>
          <a:lstStyle/>
          <a:p>
            <a:fld id="{1C4BBE7D-F581-47B3-8B2D-CC8444C00756}" type="slidenum">
              <a:rPr lang="en-US" smtClean="0"/>
              <a:t>4</a:t>
            </a:fld>
            <a:endParaRPr lang="en-US" dirty="0"/>
          </a:p>
        </p:txBody>
      </p:sp>
    </p:spTree>
    <p:extLst>
      <p:ext uri="{BB962C8B-B14F-4D97-AF65-F5344CB8AC3E}">
        <p14:creationId xmlns:p14="http://schemas.microsoft.com/office/powerpoint/2010/main" val="738598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gary</a:t>
            </a:r>
            <a:endParaRPr lang="en-US" dirty="0"/>
          </a:p>
          <a:p>
            <a:endParaRPr lang="en-US" dirty="0"/>
          </a:p>
        </p:txBody>
      </p:sp>
      <p:sp>
        <p:nvSpPr>
          <p:cNvPr id="4" name="Slide Number Placeholder 3"/>
          <p:cNvSpPr>
            <a:spLocks noGrp="1"/>
          </p:cNvSpPr>
          <p:nvPr>
            <p:ph type="sldNum" sz="quarter" idx="10"/>
          </p:nvPr>
        </p:nvSpPr>
        <p:spPr/>
        <p:txBody>
          <a:bodyPr/>
          <a:lstStyle/>
          <a:p>
            <a:fld id="{1C4BBE7D-F581-47B3-8B2D-CC8444C00756}" type="slidenum">
              <a:rPr lang="en-US" smtClean="0"/>
              <a:t>5</a:t>
            </a:fld>
            <a:endParaRPr lang="en-US" dirty="0"/>
          </a:p>
        </p:txBody>
      </p:sp>
    </p:spTree>
    <p:extLst>
      <p:ext uri="{BB962C8B-B14F-4D97-AF65-F5344CB8AC3E}">
        <p14:creationId xmlns:p14="http://schemas.microsoft.com/office/powerpoint/2010/main" val="557981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Gary</a:t>
            </a:r>
          </a:p>
        </p:txBody>
      </p:sp>
      <p:sp>
        <p:nvSpPr>
          <p:cNvPr id="4" name="Slide Number Placeholder 3"/>
          <p:cNvSpPr>
            <a:spLocks noGrp="1"/>
          </p:cNvSpPr>
          <p:nvPr>
            <p:ph type="sldNum" sz="quarter" idx="10"/>
          </p:nvPr>
        </p:nvSpPr>
        <p:spPr/>
        <p:txBody>
          <a:bodyPr/>
          <a:lstStyle/>
          <a:p>
            <a:fld id="{1C4BBE7D-F581-47B3-8B2D-CC8444C00756}" type="slidenum">
              <a:rPr lang="en-US" smtClean="0"/>
              <a:t>6</a:t>
            </a:fld>
            <a:endParaRPr lang="en-US" dirty="0"/>
          </a:p>
        </p:txBody>
      </p:sp>
    </p:spTree>
    <p:extLst>
      <p:ext uri="{BB962C8B-B14F-4D97-AF65-F5344CB8AC3E}">
        <p14:creationId xmlns:p14="http://schemas.microsoft.com/office/powerpoint/2010/main" val="2500992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Gary</a:t>
            </a:r>
          </a:p>
        </p:txBody>
      </p:sp>
      <p:sp>
        <p:nvSpPr>
          <p:cNvPr id="4" name="Slide Number Placeholder 3"/>
          <p:cNvSpPr>
            <a:spLocks noGrp="1"/>
          </p:cNvSpPr>
          <p:nvPr>
            <p:ph type="sldNum" sz="quarter" idx="10"/>
          </p:nvPr>
        </p:nvSpPr>
        <p:spPr/>
        <p:txBody>
          <a:bodyPr/>
          <a:lstStyle/>
          <a:p>
            <a:fld id="{1C4BBE7D-F581-47B3-8B2D-CC8444C00756}" type="slidenum">
              <a:rPr lang="en-US" smtClean="0"/>
              <a:t>7</a:t>
            </a:fld>
            <a:endParaRPr lang="en-US" dirty="0"/>
          </a:p>
        </p:txBody>
      </p:sp>
    </p:spTree>
    <p:extLst>
      <p:ext uri="{BB962C8B-B14F-4D97-AF65-F5344CB8AC3E}">
        <p14:creationId xmlns:p14="http://schemas.microsoft.com/office/powerpoint/2010/main" val="30496118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gary</a:t>
            </a:r>
            <a:endParaRPr lang="en-US" dirty="0"/>
          </a:p>
        </p:txBody>
      </p:sp>
      <p:sp>
        <p:nvSpPr>
          <p:cNvPr id="4" name="Slide Number Placeholder 3"/>
          <p:cNvSpPr>
            <a:spLocks noGrp="1"/>
          </p:cNvSpPr>
          <p:nvPr>
            <p:ph type="sldNum" sz="quarter" idx="10"/>
          </p:nvPr>
        </p:nvSpPr>
        <p:spPr/>
        <p:txBody>
          <a:bodyPr/>
          <a:lstStyle/>
          <a:p>
            <a:fld id="{1C4BBE7D-F581-47B3-8B2D-CC8444C00756}" type="slidenum">
              <a:rPr lang="en-US" smtClean="0"/>
              <a:t>8</a:t>
            </a:fld>
            <a:endParaRPr lang="en-US"/>
          </a:p>
        </p:txBody>
      </p:sp>
    </p:spTree>
    <p:extLst>
      <p:ext uri="{BB962C8B-B14F-4D97-AF65-F5344CB8AC3E}">
        <p14:creationId xmlns:p14="http://schemas.microsoft.com/office/powerpoint/2010/main" val="2086625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gary</a:t>
            </a:r>
            <a:endParaRPr lang="en-US" dirty="0"/>
          </a:p>
        </p:txBody>
      </p:sp>
      <p:sp>
        <p:nvSpPr>
          <p:cNvPr id="4" name="Slide Number Placeholder 3"/>
          <p:cNvSpPr>
            <a:spLocks noGrp="1"/>
          </p:cNvSpPr>
          <p:nvPr>
            <p:ph type="sldNum" sz="quarter" idx="10"/>
          </p:nvPr>
        </p:nvSpPr>
        <p:spPr/>
        <p:txBody>
          <a:bodyPr/>
          <a:lstStyle/>
          <a:p>
            <a:fld id="{1C4BBE7D-F581-47B3-8B2D-CC8444C00756}" type="slidenum">
              <a:rPr lang="en-US" smtClean="0"/>
              <a:t>9</a:t>
            </a:fld>
            <a:endParaRPr lang="en-US"/>
          </a:p>
        </p:txBody>
      </p:sp>
    </p:spTree>
    <p:extLst>
      <p:ext uri="{BB962C8B-B14F-4D97-AF65-F5344CB8AC3E}">
        <p14:creationId xmlns:p14="http://schemas.microsoft.com/office/powerpoint/2010/main" val="3612256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028DF44-86B4-9B47-A2C6-ADFBD23414AE}" type="datetimeFigureOut">
              <a:rPr lang="en-US" smtClean="0"/>
              <a:t>3/5/2020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7D4C94-138C-1A43-BFEC-1B21D7836D46}" type="slidenum">
              <a:rPr lang="en-US" smtClean="0"/>
              <a:t>‹#›</a:t>
            </a:fld>
            <a:endParaRPr lang="en-US" dirty="0"/>
          </a:p>
        </p:txBody>
      </p:sp>
    </p:spTree>
    <p:extLst>
      <p:ext uri="{BB962C8B-B14F-4D97-AF65-F5344CB8AC3E}">
        <p14:creationId xmlns:p14="http://schemas.microsoft.com/office/powerpoint/2010/main" val="2543439446"/>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xmlns:p14="http://schemas.microsoft.com/office/powerpoint/2010/main" spd="med" advClick="0" advTm="8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28DF44-86B4-9B47-A2C6-ADFBD23414AE}" type="datetimeFigureOut">
              <a:rPr lang="en-US" smtClean="0"/>
              <a:t>3/5/2020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7D4C94-138C-1A43-BFEC-1B21D7836D46}" type="slidenum">
              <a:rPr lang="en-US" smtClean="0"/>
              <a:t>‹#›</a:t>
            </a:fld>
            <a:endParaRPr lang="en-US" dirty="0"/>
          </a:p>
        </p:txBody>
      </p:sp>
    </p:spTree>
    <p:extLst>
      <p:ext uri="{BB962C8B-B14F-4D97-AF65-F5344CB8AC3E}">
        <p14:creationId xmlns:p14="http://schemas.microsoft.com/office/powerpoint/2010/main" val="3418913591"/>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xmlns:p14="http://schemas.microsoft.com/office/powerpoint/2010/main" spd="med" advClick="0" advTm="8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28DF44-86B4-9B47-A2C6-ADFBD23414AE}" type="datetimeFigureOut">
              <a:rPr lang="en-US" smtClean="0"/>
              <a:t>3/5/2020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7D4C94-138C-1A43-BFEC-1B21D7836D46}" type="slidenum">
              <a:rPr lang="en-US" smtClean="0"/>
              <a:t>‹#›</a:t>
            </a:fld>
            <a:endParaRPr lang="en-US" dirty="0"/>
          </a:p>
        </p:txBody>
      </p:sp>
    </p:spTree>
    <p:extLst>
      <p:ext uri="{BB962C8B-B14F-4D97-AF65-F5344CB8AC3E}">
        <p14:creationId xmlns:p14="http://schemas.microsoft.com/office/powerpoint/2010/main" val="532069728"/>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xmlns:p14="http://schemas.microsoft.com/office/powerpoint/2010/main" spd="med" advClick="0" advTm="8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28DF44-86B4-9B47-A2C6-ADFBD23414AE}" type="datetimeFigureOut">
              <a:rPr lang="en-US" smtClean="0"/>
              <a:t>3/5/2020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7D4C94-138C-1A43-BFEC-1B21D7836D46}" type="slidenum">
              <a:rPr lang="en-US" smtClean="0"/>
              <a:t>‹#›</a:t>
            </a:fld>
            <a:endParaRPr lang="en-US" dirty="0"/>
          </a:p>
        </p:txBody>
      </p:sp>
    </p:spTree>
    <p:extLst>
      <p:ext uri="{BB962C8B-B14F-4D97-AF65-F5344CB8AC3E}">
        <p14:creationId xmlns:p14="http://schemas.microsoft.com/office/powerpoint/2010/main" val="2704739640"/>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xmlns:p14="http://schemas.microsoft.com/office/powerpoint/2010/main" spd="med" advClick="0" advTm="8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28DF44-86B4-9B47-A2C6-ADFBD23414AE}" type="datetimeFigureOut">
              <a:rPr lang="en-US" smtClean="0"/>
              <a:t>3/5/2020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7D4C94-138C-1A43-BFEC-1B21D7836D46}" type="slidenum">
              <a:rPr lang="en-US" smtClean="0"/>
              <a:t>‹#›</a:t>
            </a:fld>
            <a:endParaRPr lang="en-US" dirty="0"/>
          </a:p>
        </p:txBody>
      </p:sp>
    </p:spTree>
    <p:extLst>
      <p:ext uri="{BB962C8B-B14F-4D97-AF65-F5344CB8AC3E}">
        <p14:creationId xmlns:p14="http://schemas.microsoft.com/office/powerpoint/2010/main" val="4268783225"/>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xmlns:p14="http://schemas.microsoft.com/office/powerpoint/2010/main" spd="med" advClick="0" advTm="8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28DF44-86B4-9B47-A2C6-ADFBD23414AE}" type="datetimeFigureOut">
              <a:rPr lang="en-US" smtClean="0"/>
              <a:t>3/5/2020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7D4C94-138C-1A43-BFEC-1B21D7836D46}" type="slidenum">
              <a:rPr lang="en-US" smtClean="0"/>
              <a:t>‹#›</a:t>
            </a:fld>
            <a:endParaRPr lang="en-US" dirty="0"/>
          </a:p>
        </p:txBody>
      </p:sp>
    </p:spTree>
    <p:extLst>
      <p:ext uri="{BB962C8B-B14F-4D97-AF65-F5344CB8AC3E}">
        <p14:creationId xmlns:p14="http://schemas.microsoft.com/office/powerpoint/2010/main" val="4002952972"/>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xmlns:p14="http://schemas.microsoft.com/office/powerpoint/2010/main" spd="med" advClick="0" advTm="8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28DF44-86B4-9B47-A2C6-ADFBD23414AE}" type="datetimeFigureOut">
              <a:rPr lang="en-US" smtClean="0"/>
              <a:t>3/5/2020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77D4C94-138C-1A43-BFEC-1B21D7836D46}" type="slidenum">
              <a:rPr lang="en-US" smtClean="0"/>
              <a:t>‹#›</a:t>
            </a:fld>
            <a:endParaRPr lang="en-US" dirty="0"/>
          </a:p>
        </p:txBody>
      </p:sp>
    </p:spTree>
    <p:extLst>
      <p:ext uri="{BB962C8B-B14F-4D97-AF65-F5344CB8AC3E}">
        <p14:creationId xmlns:p14="http://schemas.microsoft.com/office/powerpoint/2010/main" val="2933444539"/>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xmlns:p14="http://schemas.microsoft.com/office/powerpoint/2010/main" spd="med" advClick="0" advTm="8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28DF44-86B4-9B47-A2C6-ADFBD23414AE}" type="datetimeFigureOut">
              <a:rPr lang="en-US" smtClean="0"/>
              <a:t>3/5/2020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77D4C94-138C-1A43-BFEC-1B21D7836D46}" type="slidenum">
              <a:rPr lang="en-US" smtClean="0"/>
              <a:t>‹#›</a:t>
            </a:fld>
            <a:endParaRPr lang="en-US" dirty="0"/>
          </a:p>
        </p:txBody>
      </p:sp>
    </p:spTree>
    <p:extLst>
      <p:ext uri="{BB962C8B-B14F-4D97-AF65-F5344CB8AC3E}">
        <p14:creationId xmlns:p14="http://schemas.microsoft.com/office/powerpoint/2010/main" val="312977244"/>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xmlns:p14="http://schemas.microsoft.com/office/powerpoint/2010/main" spd="med" advClick="0" advTm="8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28DF44-86B4-9B47-A2C6-ADFBD23414AE}" type="datetimeFigureOut">
              <a:rPr lang="en-US" smtClean="0"/>
              <a:t>3/5/2020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77D4C94-138C-1A43-BFEC-1B21D7836D46}" type="slidenum">
              <a:rPr lang="en-US" smtClean="0"/>
              <a:t>‹#›</a:t>
            </a:fld>
            <a:endParaRPr lang="en-US" dirty="0"/>
          </a:p>
        </p:txBody>
      </p:sp>
    </p:spTree>
    <p:extLst>
      <p:ext uri="{BB962C8B-B14F-4D97-AF65-F5344CB8AC3E}">
        <p14:creationId xmlns:p14="http://schemas.microsoft.com/office/powerpoint/2010/main" val="2833630671"/>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xmlns:p14="http://schemas.microsoft.com/office/powerpoint/2010/main" spd="med" advClick="0" advTm="8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28DF44-86B4-9B47-A2C6-ADFBD23414AE}" type="datetimeFigureOut">
              <a:rPr lang="en-US" smtClean="0"/>
              <a:t>3/5/2020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7D4C94-138C-1A43-BFEC-1B21D7836D46}" type="slidenum">
              <a:rPr lang="en-US" smtClean="0"/>
              <a:t>‹#›</a:t>
            </a:fld>
            <a:endParaRPr lang="en-US" dirty="0"/>
          </a:p>
        </p:txBody>
      </p:sp>
    </p:spTree>
    <p:extLst>
      <p:ext uri="{BB962C8B-B14F-4D97-AF65-F5344CB8AC3E}">
        <p14:creationId xmlns:p14="http://schemas.microsoft.com/office/powerpoint/2010/main" val="330597163"/>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xmlns:p14="http://schemas.microsoft.com/office/powerpoint/2010/main" spd="med" advClick="0" advTm="8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28DF44-86B4-9B47-A2C6-ADFBD23414AE}" type="datetimeFigureOut">
              <a:rPr lang="en-US" smtClean="0"/>
              <a:t>3/5/2020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7D4C94-138C-1A43-BFEC-1B21D7836D46}" type="slidenum">
              <a:rPr lang="en-US" smtClean="0"/>
              <a:t>‹#›</a:t>
            </a:fld>
            <a:endParaRPr lang="en-US" dirty="0"/>
          </a:p>
        </p:txBody>
      </p:sp>
    </p:spTree>
    <p:extLst>
      <p:ext uri="{BB962C8B-B14F-4D97-AF65-F5344CB8AC3E}">
        <p14:creationId xmlns:p14="http://schemas.microsoft.com/office/powerpoint/2010/main" val="2329321788"/>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xmlns:p14="http://schemas.microsoft.com/office/powerpoint/2010/main" spd="med" advClick="0" advTm="8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2028DF44-86B4-9B47-A2C6-ADFBD23414AE}" type="datetimeFigureOut">
              <a:rPr lang="en-US" smtClean="0"/>
              <a:t>3/5/2020</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77D4C94-138C-1A43-BFEC-1B21D7836D46}" type="slidenum">
              <a:rPr lang="en-US" smtClean="0"/>
              <a:t>‹#›</a:t>
            </a:fld>
            <a:endParaRPr lang="en-US" dirty="0"/>
          </a:p>
        </p:txBody>
      </p:sp>
    </p:spTree>
    <p:extLst>
      <p:ext uri="{BB962C8B-B14F-4D97-AF65-F5344CB8AC3E}">
        <p14:creationId xmlns:p14="http://schemas.microsoft.com/office/powerpoint/2010/main" val="2206273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advClick="0" advTm="8000">
        <p:fade/>
      </p:transition>
    </mc:Choice>
    <mc:Fallback xmlns="">
      <p:transition xmlns:p14="http://schemas.microsoft.com/office/powerpoint/2010/main" spd="med" advClick="0" advTm="8000">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gif"/><Relationship Id="rId3" Type="http://schemas.openxmlformats.org/officeDocument/2006/relationships/image" Target="../media/image4.png"/><Relationship Id="rId7" Type="http://schemas.openxmlformats.org/officeDocument/2006/relationships/image" Target="../media/image20.jpg"/><Relationship Id="rId12"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3.png"/><Relationship Id="rId5" Type="http://schemas.openxmlformats.org/officeDocument/2006/relationships/image" Target="../media/image6.png"/><Relationship Id="rId10" Type="http://schemas.openxmlformats.org/officeDocument/2006/relationships/image" Target="../media/image22.jpg"/><Relationship Id="rId4" Type="http://schemas.openxmlformats.org/officeDocument/2006/relationships/image" Target="../media/image5.png"/><Relationship Id="rId9" Type="http://schemas.openxmlformats.org/officeDocument/2006/relationships/image" Target="../media/image15.gif"/></Relationships>
</file>

<file path=ppt/slides/_rels/slide13.xml.rels><?xml version="1.0" encoding="UTF-8" standalone="yes"?>
<Relationships xmlns="http://schemas.openxmlformats.org/package/2006/relationships"><Relationship Id="rId8" Type="http://schemas.openxmlformats.org/officeDocument/2006/relationships/hyperlink" Target="http://www.buffaloamericas.com/knowledge-base" TargetMode="External"/><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7.png"/><Relationship Id="rId10"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8.jp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2.png"/><Relationship Id="rId4" Type="http://schemas.openxmlformats.org/officeDocument/2006/relationships/image" Target="../media/image5.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mailto:Mark.green@BuffaloAmericas.com" TargetMode="External"/><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jp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4.jp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gi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6000"/>
            <a:lum/>
          </a:blip>
          <a:srcRect/>
          <a:stretch>
            <a:fillRect t="-12000" b="-4000"/>
          </a:stretch>
        </a:blipFill>
        <a:effectLst/>
      </p:bgPr>
    </p:bg>
    <p:spTree>
      <p:nvGrpSpPr>
        <p:cNvPr id="1" name=""/>
        <p:cNvGrpSpPr/>
        <p:nvPr/>
      </p:nvGrpSpPr>
      <p:grpSpPr>
        <a:xfrm>
          <a:off x="0" y="0"/>
          <a:ext cx="0" cy="0"/>
          <a:chOff x="0" y="0"/>
          <a:chExt cx="0" cy="0"/>
        </a:xfrm>
      </p:grpSpPr>
      <p:sp>
        <p:nvSpPr>
          <p:cNvPr id="10" name="Rectangle 9"/>
          <p:cNvSpPr/>
          <p:nvPr/>
        </p:nvSpPr>
        <p:spPr>
          <a:xfrm>
            <a:off x="-11277" y="1938664"/>
            <a:ext cx="9144000" cy="1015663"/>
          </a:xfrm>
          <a:prstGeom prst="rect">
            <a:avLst/>
          </a:prstGeom>
          <a:effectLst>
            <a:outerShdw blurRad="50800" dist="38100" dir="2700000" algn="tl" rotWithShape="0">
              <a:prstClr val="black">
                <a:alpha val="40000"/>
              </a:prstClr>
            </a:outerShdw>
          </a:effectLst>
        </p:spPr>
        <p:txBody>
          <a:bodyPr wrap="square">
            <a:spAutoFit/>
          </a:bodyPr>
          <a:lstStyle/>
          <a:p>
            <a:pPr lvl="0" algn="ctr">
              <a:spcAft>
                <a:spcPts val="1200"/>
              </a:spcAft>
            </a:pPr>
            <a:endParaRPr lang="en-US" sz="6000" dirty="0">
              <a:solidFill>
                <a:srgbClr val="595959"/>
              </a:solidFill>
              <a:latin typeface="+mj-lt"/>
              <a:cs typeface="Avenir Roman"/>
            </a:endParaRPr>
          </a:p>
        </p:txBody>
      </p:sp>
      <p:sp>
        <p:nvSpPr>
          <p:cNvPr id="2" name="Rectangle 1">
            <a:extLst>
              <a:ext uri="{FF2B5EF4-FFF2-40B4-BE49-F238E27FC236}">
                <a16:creationId xmlns:a16="http://schemas.microsoft.com/office/drawing/2014/main" id="{6BD7265A-F545-4A47-A258-165AC66C148D}"/>
              </a:ext>
            </a:extLst>
          </p:cNvPr>
          <p:cNvSpPr/>
          <p:nvPr/>
        </p:nvSpPr>
        <p:spPr>
          <a:xfrm>
            <a:off x="0" y="1890755"/>
            <a:ext cx="9209903" cy="1431967"/>
          </a:xfrm>
          <a:prstGeom prst="rect">
            <a:avLst/>
          </a:prstGeom>
          <a:solidFill>
            <a:schemeClr val="bg1">
              <a:lumMod val="9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p:cNvSpPr/>
          <p:nvPr/>
        </p:nvSpPr>
        <p:spPr>
          <a:xfrm>
            <a:off x="-11277" y="2415714"/>
            <a:ext cx="9144000" cy="1661993"/>
          </a:xfrm>
          <a:prstGeom prst="rect">
            <a:avLst/>
          </a:prstGeom>
          <a:effectLst>
            <a:outerShdw blurRad="50800" dist="38100" dir="2700000" algn="tl" rotWithShape="0">
              <a:prstClr val="black">
                <a:alpha val="40000"/>
              </a:prstClr>
            </a:outerShdw>
          </a:effectLst>
        </p:spPr>
        <p:txBody>
          <a:bodyPr wrap="square">
            <a:spAutoFit/>
          </a:bodyPr>
          <a:lstStyle/>
          <a:p>
            <a:pPr lvl="0" algn="ctr">
              <a:spcAft>
                <a:spcPts val="1200"/>
              </a:spcAft>
            </a:pPr>
            <a:r>
              <a:rPr lang="en-US" sz="5100" dirty="0">
                <a:effectLst>
                  <a:outerShdw blurRad="50800" dist="50800" dir="5400000" sx="102000" sy="102000" algn="ctr" rotWithShape="0">
                    <a:srgbClr val="000000">
                      <a:alpha val="43137"/>
                    </a:srgbClr>
                  </a:outerShdw>
                </a:effectLst>
                <a:latin typeface="+mj-lt"/>
                <a:cs typeface="Avenir Roman"/>
              </a:rPr>
              <a:t>How Can a Hybrid Cloud Strategy Benefit Your Customer?</a:t>
            </a:r>
          </a:p>
        </p:txBody>
      </p:sp>
      <p:sp>
        <p:nvSpPr>
          <p:cNvPr id="3" name="Rectangle 2">
            <a:extLst>
              <a:ext uri="{FF2B5EF4-FFF2-40B4-BE49-F238E27FC236}">
                <a16:creationId xmlns:a16="http://schemas.microsoft.com/office/drawing/2014/main" id="{B1D8012E-013D-4E78-A424-FF5A4CBEF6C4}"/>
              </a:ext>
            </a:extLst>
          </p:cNvPr>
          <p:cNvSpPr/>
          <p:nvPr/>
        </p:nvSpPr>
        <p:spPr>
          <a:xfrm>
            <a:off x="-88457" y="329784"/>
            <a:ext cx="9221180" cy="502170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B86E077-DDB0-4DC9-ACAE-7A39F36540CE}"/>
              </a:ext>
            </a:extLst>
          </p:cNvPr>
          <p:cNvSpPr/>
          <p:nvPr/>
        </p:nvSpPr>
        <p:spPr>
          <a:xfrm>
            <a:off x="-517585" y="1232877"/>
            <a:ext cx="10092906" cy="13388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98ED6DF-CFF0-4BDF-9B0E-A40E23E88921}"/>
              </a:ext>
            </a:extLst>
          </p:cNvPr>
          <p:cNvSpPr/>
          <p:nvPr/>
        </p:nvSpPr>
        <p:spPr>
          <a:xfrm>
            <a:off x="-77180" y="1161311"/>
            <a:ext cx="9221180" cy="1323439"/>
          </a:xfrm>
          <a:prstGeom prst="rect">
            <a:avLst/>
          </a:prstGeom>
          <a:effectLst>
            <a:outerShdw blurRad="50800" dist="38100" dir="2700000" algn="tl" rotWithShape="0">
              <a:prstClr val="black">
                <a:alpha val="40000"/>
              </a:prstClr>
            </a:outerShdw>
          </a:effectLst>
        </p:spPr>
        <p:txBody>
          <a:bodyPr wrap="square">
            <a:spAutoFit/>
          </a:bodyPr>
          <a:lstStyle/>
          <a:p>
            <a:pPr lvl="0" algn="ctr">
              <a:spcAft>
                <a:spcPts val="1200"/>
              </a:spcAft>
            </a:pPr>
            <a:r>
              <a:rPr lang="en-US" sz="4000" dirty="0">
                <a:solidFill>
                  <a:schemeClr val="bg1"/>
                </a:solidFill>
                <a:effectLst>
                  <a:outerShdw blurRad="50800" dist="50800" dir="5400000" sx="102000" sy="102000" algn="ctr" rotWithShape="0">
                    <a:srgbClr val="000000">
                      <a:alpha val="43137"/>
                    </a:srgbClr>
                  </a:outerShdw>
                </a:effectLst>
                <a:latin typeface="+mj-lt"/>
                <a:cs typeface="Avenir Roman"/>
              </a:rPr>
              <a:t>Provide Server Expansion &amp; iSCSI Backup to Customers with storage needs &amp; no budget</a:t>
            </a:r>
          </a:p>
        </p:txBody>
      </p:sp>
      <p:pic>
        <p:nvPicPr>
          <p:cNvPr id="6" name="Picture 5" descr="buffalo head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951" y="-404477"/>
            <a:ext cx="9604167" cy="1652924"/>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067983FC-1E8D-4DC4-92D3-82B2DAA2C6A7}"/>
              </a:ext>
            </a:extLst>
          </p:cNvPr>
          <p:cNvPicPr>
            <a:picLocks noChangeAspect="1"/>
          </p:cNvPicPr>
          <p:nvPr/>
        </p:nvPicPr>
        <p:blipFill>
          <a:blip r:embed="rId5"/>
          <a:stretch>
            <a:fillRect/>
          </a:stretch>
        </p:blipFill>
        <p:spPr>
          <a:xfrm>
            <a:off x="1828799" y="2629693"/>
            <a:ext cx="5918200" cy="2965599"/>
          </a:xfrm>
          <a:prstGeom prst="rect">
            <a:avLst/>
          </a:prstGeom>
        </p:spPr>
      </p:pic>
    </p:spTree>
    <p:extLst>
      <p:ext uri="{BB962C8B-B14F-4D97-AF65-F5344CB8AC3E}">
        <p14:creationId xmlns:p14="http://schemas.microsoft.com/office/powerpoint/2010/main" val="231493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3927" y="28611"/>
            <a:ext cx="6089688" cy="463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1" descr="right side triangle-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9216" y="0"/>
            <a:ext cx="1145350" cy="5330743"/>
          </a:xfrm>
          <a:prstGeom prst="rect">
            <a:avLst/>
          </a:prstGeom>
        </p:spPr>
      </p:pic>
      <p:pic>
        <p:nvPicPr>
          <p:cNvPr id="23" name="Picture 22" descr="top left corner-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18" y="-145427"/>
            <a:ext cx="898775" cy="4162450"/>
          </a:xfrm>
          <a:prstGeom prst="rect">
            <a:avLst/>
          </a:prstGeom>
        </p:spPr>
      </p:pic>
      <p:pic>
        <p:nvPicPr>
          <p:cNvPr id="29" name="Picture 28" descr="Buffalo red logo.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005" y="54490"/>
            <a:ext cx="2137180" cy="401053"/>
          </a:xfrm>
          <a:prstGeom prst="rect">
            <a:avLst/>
          </a:prstGeom>
        </p:spPr>
      </p:pic>
      <p:sp>
        <p:nvSpPr>
          <p:cNvPr id="35" name="Title 1"/>
          <p:cNvSpPr txBox="1">
            <a:spLocks/>
          </p:cNvSpPr>
          <p:nvPr/>
        </p:nvSpPr>
        <p:spPr>
          <a:xfrm>
            <a:off x="3053804" y="47264"/>
            <a:ext cx="6019800" cy="381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a:solidFill>
                  <a:schemeClr val="bg1"/>
                </a:solidFill>
                <a:latin typeface="+mn-lt"/>
                <a:cs typeface="Arial" panose="020B0604020202020204" pitchFamily="34" charset="0"/>
              </a:rPr>
              <a:t>Backing up iSCSI Data</a:t>
            </a:r>
          </a:p>
        </p:txBody>
      </p:sp>
      <p:sp>
        <p:nvSpPr>
          <p:cNvPr id="2" name="TextBox 1">
            <a:extLst>
              <a:ext uri="{FF2B5EF4-FFF2-40B4-BE49-F238E27FC236}">
                <a16:creationId xmlns:a16="http://schemas.microsoft.com/office/drawing/2014/main" id="{B450022D-75F7-4732-A42A-33EC82EB37A1}"/>
              </a:ext>
            </a:extLst>
          </p:cNvPr>
          <p:cNvSpPr txBox="1"/>
          <p:nvPr/>
        </p:nvSpPr>
        <p:spPr>
          <a:xfrm>
            <a:off x="969137" y="509324"/>
            <a:ext cx="7130783" cy="369332"/>
          </a:xfrm>
          <a:prstGeom prst="rect">
            <a:avLst/>
          </a:prstGeom>
          <a:noFill/>
        </p:spPr>
        <p:txBody>
          <a:bodyPr wrap="square" rtlCol="0">
            <a:spAutoFit/>
          </a:bodyPr>
          <a:lstStyle/>
          <a:p>
            <a:r>
              <a:rPr lang="en-US" dirty="0"/>
              <a:t>Select iSCSI backup in the standard setup</a:t>
            </a:r>
          </a:p>
        </p:txBody>
      </p:sp>
      <p:pic>
        <p:nvPicPr>
          <p:cNvPr id="4" name="Picture 3">
            <a:extLst>
              <a:ext uri="{FF2B5EF4-FFF2-40B4-BE49-F238E27FC236}">
                <a16:creationId xmlns:a16="http://schemas.microsoft.com/office/drawing/2014/main" id="{C1DDA9F9-E7D9-4BB1-9F09-0D591A163364}"/>
              </a:ext>
            </a:extLst>
          </p:cNvPr>
          <p:cNvPicPr>
            <a:picLocks noChangeAspect="1"/>
          </p:cNvPicPr>
          <p:nvPr/>
        </p:nvPicPr>
        <p:blipFill>
          <a:blip r:embed="rId7"/>
          <a:stretch>
            <a:fillRect/>
          </a:stretch>
        </p:blipFill>
        <p:spPr>
          <a:xfrm>
            <a:off x="2170630" y="898230"/>
            <a:ext cx="5116095" cy="4245270"/>
          </a:xfrm>
          <a:prstGeom prst="rect">
            <a:avLst/>
          </a:prstGeom>
        </p:spPr>
      </p:pic>
    </p:spTree>
    <p:extLst>
      <p:ext uri="{BB962C8B-B14F-4D97-AF65-F5344CB8AC3E}">
        <p14:creationId xmlns:p14="http://schemas.microsoft.com/office/powerpoint/2010/main" val="139168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3927" y="28611"/>
            <a:ext cx="6089688" cy="463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descr="top left corner-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18" y="-145427"/>
            <a:ext cx="898775" cy="4162450"/>
          </a:xfrm>
          <a:prstGeom prst="rect">
            <a:avLst/>
          </a:prstGeom>
        </p:spPr>
      </p:pic>
      <p:pic>
        <p:nvPicPr>
          <p:cNvPr id="29" name="Picture 28" descr="Buffalo red 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005" y="54490"/>
            <a:ext cx="2137180" cy="401053"/>
          </a:xfrm>
          <a:prstGeom prst="rect">
            <a:avLst/>
          </a:prstGeom>
        </p:spPr>
      </p:pic>
      <p:sp>
        <p:nvSpPr>
          <p:cNvPr id="35" name="Title 1"/>
          <p:cNvSpPr txBox="1">
            <a:spLocks/>
          </p:cNvSpPr>
          <p:nvPr/>
        </p:nvSpPr>
        <p:spPr>
          <a:xfrm>
            <a:off x="3053804" y="47264"/>
            <a:ext cx="6019800" cy="381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a:solidFill>
                  <a:schemeClr val="bg1"/>
                </a:solidFill>
                <a:latin typeface="+mn-lt"/>
                <a:cs typeface="Arial" panose="020B0604020202020204" pitchFamily="34" charset="0"/>
              </a:rPr>
              <a:t>Backing up iSCSI Data</a:t>
            </a:r>
          </a:p>
        </p:txBody>
      </p:sp>
      <p:sp>
        <p:nvSpPr>
          <p:cNvPr id="2" name="TextBox 1">
            <a:extLst>
              <a:ext uri="{FF2B5EF4-FFF2-40B4-BE49-F238E27FC236}">
                <a16:creationId xmlns:a16="http://schemas.microsoft.com/office/drawing/2014/main" id="{B450022D-75F7-4732-A42A-33EC82EB37A1}"/>
              </a:ext>
            </a:extLst>
          </p:cNvPr>
          <p:cNvSpPr txBox="1"/>
          <p:nvPr/>
        </p:nvSpPr>
        <p:spPr>
          <a:xfrm>
            <a:off x="1006608" y="791456"/>
            <a:ext cx="7130783" cy="369332"/>
          </a:xfrm>
          <a:prstGeom prst="rect">
            <a:avLst/>
          </a:prstGeom>
          <a:noFill/>
        </p:spPr>
        <p:txBody>
          <a:bodyPr wrap="square" rtlCol="0">
            <a:spAutoFit/>
          </a:bodyPr>
          <a:lstStyle/>
          <a:p>
            <a:r>
              <a:rPr lang="en-US" dirty="0"/>
              <a:t>Does not create an iSCSI target on backup destination, saves data to a file</a:t>
            </a:r>
          </a:p>
        </p:txBody>
      </p:sp>
      <p:pic>
        <p:nvPicPr>
          <p:cNvPr id="4" name="Picture 3">
            <a:extLst>
              <a:ext uri="{FF2B5EF4-FFF2-40B4-BE49-F238E27FC236}">
                <a16:creationId xmlns:a16="http://schemas.microsoft.com/office/drawing/2014/main" id="{C4E7C9E2-7960-48FE-8279-A7FE780DE798}"/>
              </a:ext>
            </a:extLst>
          </p:cNvPr>
          <p:cNvPicPr>
            <a:picLocks noChangeAspect="1"/>
          </p:cNvPicPr>
          <p:nvPr/>
        </p:nvPicPr>
        <p:blipFill>
          <a:blip r:embed="rId6"/>
          <a:stretch>
            <a:fillRect/>
          </a:stretch>
        </p:blipFill>
        <p:spPr>
          <a:xfrm>
            <a:off x="726392" y="1160788"/>
            <a:ext cx="7614303" cy="3799981"/>
          </a:xfrm>
          <a:prstGeom prst="rect">
            <a:avLst/>
          </a:prstGeom>
        </p:spPr>
      </p:pic>
      <p:pic>
        <p:nvPicPr>
          <p:cNvPr id="22" name="Picture 21" descr="right side triangle-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9216" y="0"/>
            <a:ext cx="1145350" cy="5330743"/>
          </a:xfrm>
          <a:prstGeom prst="rect">
            <a:avLst/>
          </a:prstGeom>
        </p:spPr>
      </p:pic>
    </p:spTree>
    <p:extLst>
      <p:ext uri="{BB962C8B-B14F-4D97-AF65-F5344CB8AC3E}">
        <p14:creationId xmlns:p14="http://schemas.microsoft.com/office/powerpoint/2010/main" val="4034090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3927" y="28611"/>
            <a:ext cx="6089688" cy="463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1" descr="right side triangle-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9216" y="0"/>
            <a:ext cx="1145350" cy="5330743"/>
          </a:xfrm>
          <a:prstGeom prst="rect">
            <a:avLst/>
          </a:prstGeom>
        </p:spPr>
      </p:pic>
      <p:pic>
        <p:nvPicPr>
          <p:cNvPr id="23" name="Picture 22" descr="top left corner-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18" y="-145427"/>
            <a:ext cx="898775" cy="4162450"/>
          </a:xfrm>
          <a:prstGeom prst="rect">
            <a:avLst/>
          </a:prstGeom>
        </p:spPr>
      </p:pic>
      <p:pic>
        <p:nvPicPr>
          <p:cNvPr id="29" name="Picture 28" descr="Buffalo red logo.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005" y="54490"/>
            <a:ext cx="2137180" cy="401053"/>
          </a:xfrm>
          <a:prstGeom prst="rect">
            <a:avLst/>
          </a:prstGeom>
        </p:spPr>
      </p:pic>
      <p:sp>
        <p:nvSpPr>
          <p:cNvPr id="35" name="Title 1"/>
          <p:cNvSpPr txBox="1">
            <a:spLocks/>
          </p:cNvSpPr>
          <p:nvPr/>
        </p:nvSpPr>
        <p:spPr>
          <a:xfrm>
            <a:off x="3053804" y="47264"/>
            <a:ext cx="6019800" cy="381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solidFill>
                  <a:schemeClr val="bg1"/>
                </a:solidFill>
                <a:latin typeface="+mn-lt"/>
                <a:cs typeface="Arial" panose="020B0604020202020204" pitchFamily="34" charset="0"/>
              </a:rPr>
              <a:t>High Performance Buffalo NAS Products</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0612" y="1833946"/>
            <a:ext cx="2590881" cy="3009339"/>
          </a:xfrm>
          <a:prstGeom prst="rect">
            <a:avLst/>
          </a:prstGeom>
        </p:spPr>
      </p:pic>
      <p:sp>
        <p:nvSpPr>
          <p:cNvPr id="37" name="角丸四角形 27"/>
          <p:cNvSpPr>
            <a:spLocks noChangeArrowheads="1"/>
          </p:cNvSpPr>
          <p:nvPr/>
        </p:nvSpPr>
        <p:spPr bwMode="auto">
          <a:xfrm>
            <a:off x="669922" y="1078667"/>
            <a:ext cx="2272263" cy="503238"/>
          </a:xfrm>
          <a:prstGeom prst="roundRect">
            <a:avLst>
              <a:gd name="adj" fmla="val 16667"/>
            </a:avLst>
          </a:prstGeom>
          <a:solidFill>
            <a:schemeClr val="tx2">
              <a:lumMod val="60000"/>
              <a:lumOff val="40000"/>
            </a:schemeClr>
          </a:solidFill>
          <a:ln>
            <a:noFill/>
          </a:ln>
        </p:spPr>
        <p:txBody>
          <a:bodyPr tIns="36000" bIns="0" anchor="ctr"/>
          <a:lstStyle/>
          <a:p>
            <a:pPr algn="ctr"/>
            <a:r>
              <a:rPr lang="en-US" altLang="en-US" b="1" dirty="0" err="1">
                <a:solidFill>
                  <a:srgbClr val="FFFFFF"/>
                </a:solidFill>
                <a:latin typeface="+mj-lt"/>
                <a:ea typeface="メイリオ" pitchFamily="50" charset="-128"/>
                <a:cs typeface="メイリオ" pitchFamily="50" charset="-128"/>
                <a:sym typeface="メイリオ" pitchFamily="50" charset="-128"/>
              </a:rPr>
              <a:t>TeraStation</a:t>
            </a:r>
            <a:r>
              <a:rPr lang="en-US" altLang="en-US" b="1" dirty="0">
                <a:solidFill>
                  <a:srgbClr val="FFFFFF"/>
                </a:solidFill>
                <a:latin typeface="+mj-lt"/>
                <a:ea typeface="メイリオ" pitchFamily="50" charset="-128"/>
                <a:cs typeface="メイリオ" pitchFamily="50" charset="-128"/>
                <a:sym typeface="メイリオ" pitchFamily="50" charset="-128"/>
              </a:rPr>
              <a:t> </a:t>
            </a:r>
          </a:p>
          <a:p>
            <a:pPr algn="ctr"/>
            <a:r>
              <a:rPr lang="en-US" altLang="en-US" b="1" dirty="0">
                <a:solidFill>
                  <a:srgbClr val="FFFFFF"/>
                </a:solidFill>
                <a:ea typeface="メイリオ" pitchFamily="50" charset="-128"/>
                <a:cs typeface="メイリオ" pitchFamily="50" charset="-128"/>
                <a:sym typeface="メイリオ" pitchFamily="50" charset="-128"/>
              </a:rPr>
              <a:t>5010 series</a:t>
            </a:r>
            <a:endParaRPr lang="ja-JP" altLang="en-US" b="1" dirty="0">
              <a:solidFill>
                <a:srgbClr val="FFFFFF"/>
              </a:solidFill>
              <a:ea typeface="メイリオ" pitchFamily="50" charset="-128"/>
              <a:cs typeface="メイリオ" pitchFamily="50" charset="-128"/>
              <a:sym typeface="メイリオ" pitchFamily="50" charset="-128"/>
            </a:endParaRPr>
          </a:p>
        </p:txBody>
      </p:sp>
      <p:sp>
        <p:nvSpPr>
          <p:cNvPr id="38" name="角丸四角形 27"/>
          <p:cNvSpPr>
            <a:spLocks noChangeArrowheads="1"/>
          </p:cNvSpPr>
          <p:nvPr/>
        </p:nvSpPr>
        <p:spPr bwMode="auto">
          <a:xfrm>
            <a:off x="5910999" y="1078667"/>
            <a:ext cx="2272263" cy="503238"/>
          </a:xfrm>
          <a:prstGeom prst="roundRect">
            <a:avLst>
              <a:gd name="adj" fmla="val 16667"/>
            </a:avLst>
          </a:prstGeom>
          <a:solidFill>
            <a:schemeClr val="tx2">
              <a:lumMod val="60000"/>
              <a:lumOff val="40000"/>
            </a:schemeClr>
          </a:solidFill>
          <a:ln>
            <a:noFill/>
          </a:ln>
        </p:spPr>
        <p:txBody>
          <a:bodyPr tIns="36000" bIns="0" anchor="ctr"/>
          <a:lstStyle/>
          <a:p>
            <a:pPr algn="ctr"/>
            <a:r>
              <a:rPr lang="en-US" altLang="en-US" b="1" dirty="0" err="1">
                <a:solidFill>
                  <a:srgbClr val="FFFFFF"/>
                </a:solidFill>
                <a:latin typeface="+mj-lt"/>
                <a:ea typeface="メイリオ" pitchFamily="50" charset="-128"/>
                <a:cs typeface="メイリオ" pitchFamily="50" charset="-128"/>
                <a:sym typeface="メイリオ" pitchFamily="50" charset="-128"/>
              </a:rPr>
              <a:t>TeraStation</a:t>
            </a:r>
            <a:r>
              <a:rPr lang="en-US" altLang="en-US" b="1" dirty="0">
                <a:solidFill>
                  <a:srgbClr val="FFFFFF"/>
                </a:solidFill>
                <a:latin typeface="+mj-lt"/>
                <a:ea typeface="メイリオ" pitchFamily="50" charset="-128"/>
                <a:cs typeface="メイリオ" pitchFamily="50" charset="-128"/>
                <a:sym typeface="メイリオ" pitchFamily="50" charset="-128"/>
              </a:rPr>
              <a:t> </a:t>
            </a:r>
          </a:p>
          <a:p>
            <a:pPr algn="ctr"/>
            <a:r>
              <a:rPr lang="en-US" altLang="en-US" b="1" dirty="0">
                <a:solidFill>
                  <a:srgbClr val="FFFFFF"/>
                </a:solidFill>
                <a:latin typeface="+mj-lt"/>
                <a:ea typeface="メイリオ" pitchFamily="50" charset="-128"/>
                <a:cs typeface="メイリオ" pitchFamily="50" charset="-128"/>
                <a:sym typeface="メイリオ" pitchFamily="50" charset="-128"/>
              </a:rPr>
              <a:t>6000 series</a:t>
            </a:r>
            <a:endParaRPr lang="ja-JP" altLang="en-US" b="1" dirty="0">
              <a:solidFill>
                <a:srgbClr val="FFFFFF"/>
              </a:solidFill>
              <a:latin typeface="+mj-lt"/>
              <a:ea typeface="メイリオ" pitchFamily="50" charset="-128"/>
              <a:cs typeface="メイリオ" pitchFamily="50" charset="-128"/>
              <a:sym typeface="メイリオ" pitchFamily="50" charset="-128"/>
            </a:endParaRPr>
          </a:p>
        </p:txBody>
      </p:sp>
      <p:sp>
        <p:nvSpPr>
          <p:cNvPr id="12" name="TextBox 11"/>
          <p:cNvSpPr txBox="1"/>
          <p:nvPr/>
        </p:nvSpPr>
        <p:spPr>
          <a:xfrm>
            <a:off x="2969888" y="1380566"/>
            <a:ext cx="4887477" cy="3824124"/>
          </a:xfrm>
          <a:prstGeom prst="rect">
            <a:avLst/>
          </a:prstGeom>
          <a:noFill/>
        </p:spPr>
        <p:txBody>
          <a:bodyPr wrap="square" rtlCol="0">
            <a:spAutoFit/>
          </a:bodyPr>
          <a:lstStyle/>
          <a:p>
            <a:pPr lvl="1">
              <a:buClr>
                <a:srgbClr val="FF0000"/>
              </a:buClr>
            </a:pPr>
            <a:r>
              <a:rPr lang="en-US" sz="2000" b="1" dirty="0">
                <a:solidFill>
                  <a:schemeClr val="tx1">
                    <a:lumMod val="65000"/>
                    <a:lumOff val="35000"/>
                  </a:schemeClr>
                </a:solidFill>
              </a:rPr>
              <a:t>Use Cases</a:t>
            </a:r>
          </a:p>
          <a:p>
            <a:pPr marL="214313" indent="-214313">
              <a:buFont typeface="Arial" panose="020B0604020202020204" pitchFamily="34" charset="0"/>
              <a:buChar char="•"/>
            </a:pPr>
            <a:r>
              <a:rPr lang="en-US" sz="1350" dirty="0"/>
              <a:t>Client Backup </a:t>
            </a:r>
          </a:p>
          <a:p>
            <a:pPr marL="214313" indent="-214313">
              <a:buFont typeface="Arial" panose="020B0604020202020204" pitchFamily="34" charset="0"/>
              <a:buChar char="•"/>
            </a:pPr>
            <a:r>
              <a:rPr lang="en-US" sz="1350" dirty="0"/>
              <a:t>Migrating old servers </a:t>
            </a:r>
          </a:p>
          <a:p>
            <a:pPr marL="214313" indent="-214313">
              <a:buFont typeface="Arial" panose="020B0604020202020204" pitchFamily="34" charset="0"/>
              <a:buChar char="•"/>
            </a:pPr>
            <a:r>
              <a:rPr lang="en-US" sz="1350" dirty="0"/>
              <a:t>Disaster Recovery </a:t>
            </a:r>
          </a:p>
          <a:p>
            <a:pPr marL="214313" indent="-214313">
              <a:buFont typeface="Arial" panose="020B0604020202020204" pitchFamily="34" charset="0"/>
              <a:buChar char="•"/>
            </a:pPr>
            <a:r>
              <a:rPr lang="en-US" sz="1350" dirty="0"/>
              <a:t>Replication </a:t>
            </a:r>
          </a:p>
          <a:p>
            <a:pPr marL="214313" indent="-214313">
              <a:buFont typeface="Arial" panose="020B0604020202020204" pitchFamily="34" charset="0"/>
              <a:buChar char="•"/>
            </a:pPr>
            <a:r>
              <a:rPr lang="en-US" sz="1350" dirty="0"/>
              <a:t>Storage Virtualization </a:t>
            </a:r>
          </a:p>
          <a:p>
            <a:pPr marL="214313" indent="-214313">
              <a:buFont typeface="Arial" panose="020B0604020202020204" pitchFamily="34" charset="0"/>
              <a:buChar char="•"/>
            </a:pPr>
            <a:r>
              <a:rPr lang="en-US" sz="1350" dirty="0"/>
              <a:t>Surveillance Solutions </a:t>
            </a:r>
          </a:p>
          <a:p>
            <a:pPr marL="214313" indent="-214313">
              <a:buFont typeface="Arial" panose="020B0604020202020204" pitchFamily="34" charset="0"/>
              <a:buChar char="•"/>
            </a:pPr>
            <a:r>
              <a:rPr lang="en-US" sz="1350" dirty="0"/>
              <a:t>Failover </a:t>
            </a:r>
          </a:p>
          <a:p>
            <a:pPr marL="214313" indent="-214313">
              <a:buFont typeface="Arial" panose="020B0604020202020204" pitchFamily="34" charset="0"/>
              <a:buChar char="•"/>
            </a:pPr>
            <a:r>
              <a:rPr lang="en-US" sz="1350" dirty="0"/>
              <a:t>Window Storage Server</a:t>
            </a:r>
          </a:p>
          <a:p>
            <a:pPr marL="214313" indent="-214313">
              <a:buFont typeface="Arial" panose="020B0604020202020204" pitchFamily="34" charset="0"/>
              <a:buChar char="•"/>
            </a:pPr>
            <a:r>
              <a:rPr lang="en-US" sz="1350" dirty="0"/>
              <a:t>Cloud Integration</a:t>
            </a:r>
          </a:p>
          <a:p>
            <a:pPr marL="214313" indent="-214313">
              <a:buFont typeface="Arial" panose="020B0604020202020204" pitchFamily="34" charset="0"/>
              <a:buChar char="•"/>
            </a:pPr>
            <a:endParaRPr lang="en-US" sz="1350" dirty="0"/>
          </a:p>
          <a:p>
            <a:pPr lvl="1">
              <a:buClr>
                <a:srgbClr val="FF0000"/>
              </a:buClr>
            </a:pPr>
            <a:r>
              <a:rPr lang="en-US" sz="2000" b="1" dirty="0">
                <a:solidFill>
                  <a:schemeClr val="tx1">
                    <a:lumMod val="65000"/>
                    <a:lumOff val="35000"/>
                  </a:schemeClr>
                </a:solidFill>
              </a:rPr>
              <a:t>Vertical Markets</a:t>
            </a:r>
          </a:p>
          <a:p>
            <a:pPr marL="214313" indent="-214313">
              <a:buFont typeface="Arial" panose="020B0604020202020204" pitchFamily="34" charset="0"/>
              <a:buChar char="•"/>
            </a:pPr>
            <a:r>
              <a:rPr lang="en-US" sz="1350" dirty="0"/>
              <a:t>Government – Federal and State</a:t>
            </a:r>
            <a:br>
              <a:rPr lang="en-US" sz="1350" dirty="0"/>
            </a:br>
            <a:r>
              <a:rPr lang="en-US" sz="1350" dirty="0"/>
              <a:t>and Local – TAA Compliant </a:t>
            </a:r>
          </a:p>
          <a:p>
            <a:pPr marL="214313" indent="-214313">
              <a:buFont typeface="Arial" panose="020B0604020202020204" pitchFamily="34" charset="0"/>
              <a:buChar char="•"/>
            </a:pPr>
            <a:r>
              <a:rPr lang="en-US" sz="1350" dirty="0"/>
              <a:t>Corporate</a:t>
            </a:r>
          </a:p>
          <a:p>
            <a:pPr marL="214313" indent="-214313">
              <a:buFont typeface="Arial" panose="020B0604020202020204" pitchFamily="34" charset="0"/>
              <a:buChar char="•"/>
            </a:pPr>
            <a:r>
              <a:rPr lang="en-US" sz="1350" dirty="0"/>
              <a:t>Healthcare</a:t>
            </a:r>
          </a:p>
          <a:p>
            <a:pPr marL="214313" indent="-214313">
              <a:buFont typeface="Arial" panose="020B0604020202020204" pitchFamily="34" charset="0"/>
              <a:buChar char="•"/>
            </a:pPr>
            <a:r>
              <a:rPr lang="en-US" sz="1350" dirty="0"/>
              <a:t>Education and more</a:t>
            </a:r>
          </a:p>
        </p:txBody>
      </p:sp>
      <p:pic>
        <p:nvPicPr>
          <p:cNvPr id="7" name="Picture 6">
            <a:extLst>
              <a:ext uri="{FF2B5EF4-FFF2-40B4-BE49-F238E27FC236}">
                <a16:creationId xmlns:a16="http://schemas.microsoft.com/office/drawing/2014/main" id="{5FF317D8-9498-4746-9D3B-24726104D1FE}"/>
              </a:ext>
            </a:extLst>
          </p:cNvPr>
          <p:cNvPicPr>
            <a:picLocks noChangeAspect="1"/>
          </p:cNvPicPr>
          <p:nvPr/>
        </p:nvPicPr>
        <p:blipFill>
          <a:blip r:embed="rId8"/>
          <a:stretch>
            <a:fillRect/>
          </a:stretch>
        </p:blipFill>
        <p:spPr>
          <a:xfrm>
            <a:off x="3812636" y="442424"/>
            <a:ext cx="1222225" cy="1081445"/>
          </a:xfrm>
          <a:prstGeom prst="rect">
            <a:avLst/>
          </a:prstGeom>
        </p:spPr>
      </p:pic>
      <p:pic>
        <p:nvPicPr>
          <p:cNvPr id="8" name="Picture 7">
            <a:extLst>
              <a:ext uri="{FF2B5EF4-FFF2-40B4-BE49-F238E27FC236}">
                <a16:creationId xmlns:a16="http://schemas.microsoft.com/office/drawing/2014/main" id="{70626F9C-B2D5-444E-B051-51C7CC5DDAE9}"/>
              </a:ext>
            </a:extLst>
          </p:cNvPr>
          <p:cNvPicPr>
            <a:picLocks noChangeAspect="1"/>
          </p:cNvPicPr>
          <p:nvPr/>
        </p:nvPicPr>
        <p:blipFill>
          <a:blip r:embed="rId9"/>
          <a:stretch>
            <a:fillRect/>
          </a:stretch>
        </p:blipFill>
        <p:spPr>
          <a:xfrm>
            <a:off x="1867424" y="600122"/>
            <a:ext cx="577654" cy="389820"/>
          </a:xfrm>
          <a:prstGeom prst="rect">
            <a:avLst/>
          </a:prstGeom>
        </p:spPr>
      </p:pic>
      <p:pic>
        <p:nvPicPr>
          <p:cNvPr id="6" name="Picture 5">
            <a:extLst>
              <a:ext uri="{FF2B5EF4-FFF2-40B4-BE49-F238E27FC236}">
                <a16:creationId xmlns:a16="http://schemas.microsoft.com/office/drawing/2014/main" id="{6876EF4E-129C-42B7-B8D7-0AE0509F0D7D}"/>
              </a:ext>
            </a:extLst>
          </p:cNvPr>
          <p:cNvPicPr>
            <a:picLocks noChangeAspect="1"/>
          </p:cNvPicPr>
          <p:nvPr/>
        </p:nvPicPr>
        <p:blipFill>
          <a:blip r:embed="rId10"/>
          <a:stretch>
            <a:fillRect/>
          </a:stretch>
        </p:blipFill>
        <p:spPr>
          <a:xfrm>
            <a:off x="6304532" y="539776"/>
            <a:ext cx="461847" cy="450166"/>
          </a:xfrm>
          <a:prstGeom prst="rect">
            <a:avLst/>
          </a:prstGeom>
        </p:spPr>
      </p:pic>
      <p:pic>
        <p:nvPicPr>
          <p:cNvPr id="18" name="Picture 17">
            <a:extLst>
              <a:ext uri="{FF2B5EF4-FFF2-40B4-BE49-F238E27FC236}">
                <a16:creationId xmlns:a16="http://schemas.microsoft.com/office/drawing/2014/main" id="{B959F1F6-5F63-4919-9ED7-5A3885940A64}"/>
              </a:ext>
            </a:extLst>
          </p:cNvPr>
          <p:cNvPicPr>
            <a:picLocks noChangeAspect="1"/>
          </p:cNvPicPr>
          <p:nvPr/>
        </p:nvPicPr>
        <p:blipFill>
          <a:blip r:embed="rId10"/>
          <a:stretch>
            <a:fillRect/>
          </a:stretch>
        </p:blipFill>
        <p:spPr>
          <a:xfrm>
            <a:off x="1092573" y="561733"/>
            <a:ext cx="461847" cy="450166"/>
          </a:xfrm>
          <a:prstGeom prst="rect">
            <a:avLst/>
          </a:prstGeom>
        </p:spPr>
      </p:pic>
      <p:pic>
        <p:nvPicPr>
          <p:cNvPr id="4" name="Picture 3" descr="A black computer tower&#10;&#10;Description automatically generated">
            <a:extLst>
              <a:ext uri="{FF2B5EF4-FFF2-40B4-BE49-F238E27FC236}">
                <a16:creationId xmlns:a16="http://schemas.microsoft.com/office/drawing/2014/main" id="{F60ED05D-A480-46A8-A645-4F058022484A}"/>
              </a:ext>
            </a:extLst>
          </p:cNvPr>
          <p:cNvPicPr>
            <a:picLocks noChangeAspect="1"/>
          </p:cNvPicPr>
          <p:nvPr/>
        </p:nvPicPr>
        <p:blipFill>
          <a:blip r:embed="rId11"/>
          <a:stretch>
            <a:fillRect/>
          </a:stretch>
        </p:blipFill>
        <p:spPr>
          <a:xfrm>
            <a:off x="6038771" y="2294183"/>
            <a:ext cx="1945890" cy="1945890"/>
          </a:xfrm>
          <a:prstGeom prst="rect">
            <a:avLst/>
          </a:prstGeom>
        </p:spPr>
      </p:pic>
      <p:pic>
        <p:nvPicPr>
          <p:cNvPr id="10" name="Picture 9" descr="A close up of a logo&#10;&#10;Description automatically generated">
            <a:extLst>
              <a:ext uri="{FF2B5EF4-FFF2-40B4-BE49-F238E27FC236}">
                <a16:creationId xmlns:a16="http://schemas.microsoft.com/office/drawing/2014/main" id="{5F3F2AD5-B92A-466D-9BC0-128220BA77A6}"/>
              </a:ext>
            </a:extLst>
          </p:cNvPr>
          <p:cNvPicPr>
            <a:picLocks noChangeAspect="1"/>
          </p:cNvPicPr>
          <p:nvPr/>
        </p:nvPicPr>
        <p:blipFill>
          <a:blip r:embed="rId12"/>
          <a:stretch>
            <a:fillRect/>
          </a:stretch>
        </p:blipFill>
        <p:spPr>
          <a:xfrm>
            <a:off x="5365938" y="388550"/>
            <a:ext cx="3343977" cy="3343977"/>
          </a:xfrm>
          <a:prstGeom prst="rect">
            <a:avLst/>
          </a:prstGeom>
        </p:spPr>
      </p:pic>
      <p:pic>
        <p:nvPicPr>
          <p:cNvPr id="17" name="Picture 16">
            <a:extLst>
              <a:ext uri="{FF2B5EF4-FFF2-40B4-BE49-F238E27FC236}">
                <a16:creationId xmlns:a16="http://schemas.microsoft.com/office/drawing/2014/main" id="{BC5A78DA-6217-4B08-A959-D8BC847D8DBB}"/>
              </a:ext>
            </a:extLst>
          </p:cNvPr>
          <p:cNvPicPr>
            <a:picLocks noChangeAspect="1"/>
          </p:cNvPicPr>
          <p:nvPr/>
        </p:nvPicPr>
        <p:blipFill>
          <a:blip r:embed="rId9"/>
          <a:stretch>
            <a:fillRect/>
          </a:stretch>
        </p:blipFill>
        <p:spPr>
          <a:xfrm>
            <a:off x="7174152" y="571121"/>
            <a:ext cx="577654" cy="389820"/>
          </a:xfrm>
          <a:prstGeom prst="rect">
            <a:avLst/>
          </a:prstGeom>
        </p:spPr>
      </p:pic>
      <p:pic>
        <p:nvPicPr>
          <p:cNvPr id="5" name="Picture 4" descr="A picture containing device&#10;&#10;Description automatically generated">
            <a:extLst>
              <a:ext uri="{FF2B5EF4-FFF2-40B4-BE49-F238E27FC236}">
                <a16:creationId xmlns:a16="http://schemas.microsoft.com/office/drawing/2014/main" id="{5111098F-90B7-4609-8BDE-7AF680D9401C}"/>
              </a:ext>
            </a:extLst>
          </p:cNvPr>
          <p:cNvPicPr>
            <a:picLocks noChangeAspect="1"/>
          </p:cNvPicPr>
          <p:nvPr/>
        </p:nvPicPr>
        <p:blipFill>
          <a:blip r:embed="rId13"/>
          <a:stretch>
            <a:fillRect/>
          </a:stretch>
        </p:blipFill>
        <p:spPr>
          <a:xfrm>
            <a:off x="6258681" y="4073813"/>
            <a:ext cx="753035" cy="753035"/>
          </a:xfrm>
          <a:prstGeom prst="rect">
            <a:avLst/>
          </a:prstGeom>
        </p:spPr>
      </p:pic>
      <p:sp>
        <p:nvSpPr>
          <p:cNvPr id="9" name="Rectangle 8">
            <a:extLst>
              <a:ext uri="{FF2B5EF4-FFF2-40B4-BE49-F238E27FC236}">
                <a16:creationId xmlns:a16="http://schemas.microsoft.com/office/drawing/2014/main" id="{5A10C777-573E-4911-9496-622396E7B085}"/>
              </a:ext>
            </a:extLst>
          </p:cNvPr>
          <p:cNvSpPr/>
          <p:nvPr/>
        </p:nvSpPr>
        <p:spPr>
          <a:xfrm>
            <a:off x="6968301" y="4251510"/>
            <a:ext cx="1071575" cy="369332"/>
          </a:xfrm>
          <a:prstGeom prst="rect">
            <a:avLst/>
          </a:prstGeom>
        </p:spPr>
        <p:txBody>
          <a:bodyPr wrap="none">
            <a:spAutoFit/>
          </a:bodyPr>
          <a:lstStyle/>
          <a:p>
            <a:r>
              <a:rPr lang="en-US" b="1" dirty="0">
                <a:solidFill>
                  <a:schemeClr val="tx1">
                    <a:lumMod val="65000"/>
                    <a:lumOff val="35000"/>
                  </a:schemeClr>
                </a:solidFill>
              </a:rPr>
              <a:t>Snapshot</a:t>
            </a:r>
            <a:endParaRPr lang="en-US" dirty="0"/>
          </a:p>
        </p:txBody>
      </p:sp>
    </p:spTree>
    <p:extLst>
      <p:ext uri="{BB962C8B-B14F-4D97-AF65-F5344CB8AC3E}">
        <p14:creationId xmlns:p14="http://schemas.microsoft.com/office/powerpoint/2010/main" val="211237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p:cNvSpPr/>
          <p:nvPr/>
        </p:nvSpPr>
        <p:spPr>
          <a:xfrm>
            <a:off x="6895187" y="4693681"/>
            <a:ext cx="939681" cy="369332"/>
          </a:xfrm>
          <a:prstGeom prst="rect">
            <a:avLst/>
          </a:prstGeom>
        </p:spPr>
        <p:txBody>
          <a:bodyPr wrap="none">
            <a:spAutoFit/>
          </a:bodyPr>
          <a:lstStyle/>
          <a:p>
            <a:r>
              <a:rPr kumimoji="1" lang="en-US" sz="900" dirty="0">
                <a:solidFill>
                  <a:schemeClr val="bg1"/>
                </a:solidFill>
                <a:latin typeface="+mj-lt"/>
              </a:rPr>
              <a:t>Up to 60 clients</a:t>
            </a:r>
          </a:p>
          <a:p>
            <a:r>
              <a:rPr kumimoji="1" lang="en-US" sz="900" dirty="0">
                <a:solidFill>
                  <a:schemeClr val="bg1"/>
                </a:solidFill>
                <a:latin typeface="+mj-lt"/>
              </a:rPr>
              <a:t>With full access </a:t>
            </a:r>
            <a:endParaRPr lang="en-US" sz="900" dirty="0">
              <a:solidFill>
                <a:schemeClr val="bg1"/>
              </a:solidFill>
              <a:latin typeface="+mj-lt"/>
            </a:endParaRPr>
          </a:p>
        </p:txBody>
      </p:sp>
      <p:pic>
        <p:nvPicPr>
          <p:cNvPr id="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3927" y="28611"/>
            <a:ext cx="6089688" cy="463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descr="right side triangle-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9216" y="0"/>
            <a:ext cx="1145350" cy="5330743"/>
          </a:xfrm>
          <a:prstGeom prst="rect">
            <a:avLst/>
          </a:prstGeom>
        </p:spPr>
      </p:pic>
      <p:pic>
        <p:nvPicPr>
          <p:cNvPr id="16" name="Picture 15" descr="Buffalo red 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005" y="54490"/>
            <a:ext cx="2137180" cy="401053"/>
          </a:xfrm>
          <a:prstGeom prst="rect">
            <a:avLst/>
          </a:prstGeom>
        </p:spPr>
      </p:pic>
      <p:sp>
        <p:nvSpPr>
          <p:cNvPr id="20" name="Title 1"/>
          <p:cNvSpPr txBox="1">
            <a:spLocks/>
          </p:cNvSpPr>
          <p:nvPr/>
        </p:nvSpPr>
        <p:spPr>
          <a:xfrm>
            <a:off x="3053804" y="47264"/>
            <a:ext cx="6019800" cy="381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a:solidFill>
                  <a:schemeClr val="bg1"/>
                </a:solidFill>
                <a:latin typeface="+mn-lt"/>
                <a:cs typeface="Arial" panose="020B0604020202020204" pitchFamily="34" charset="0"/>
              </a:rPr>
              <a:t>Buffalo Tech Support</a:t>
            </a:r>
          </a:p>
        </p:txBody>
      </p:sp>
      <p:sp>
        <p:nvSpPr>
          <p:cNvPr id="21" name="角丸四角形 24"/>
          <p:cNvSpPr>
            <a:spLocks noChangeArrowheads="1"/>
          </p:cNvSpPr>
          <p:nvPr/>
        </p:nvSpPr>
        <p:spPr bwMode="auto">
          <a:xfrm>
            <a:off x="2558733" y="2639097"/>
            <a:ext cx="4376682" cy="443396"/>
          </a:xfrm>
          <a:prstGeom prst="roundRect">
            <a:avLst>
              <a:gd name="adj" fmla="val 16667"/>
            </a:avLst>
          </a:prstGeom>
          <a:solidFill>
            <a:srgbClr val="92D050"/>
          </a:solidFill>
          <a:ln>
            <a:noFill/>
          </a:ln>
        </p:spPr>
        <p:txBody>
          <a:bodyPr tIns="36000" bIns="0" anchor="ctr"/>
          <a:lstStyle/>
          <a:p>
            <a:pPr algn="ctr"/>
            <a:r>
              <a:rPr lang="en-US" altLang="ja-JP" b="1" dirty="0">
                <a:solidFill>
                  <a:schemeClr val="bg1"/>
                </a:solidFill>
                <a:latin typeface="+mj-lt"/>
                <a:ea typeface="メイリオ" pitchFamily="50" charset="-128"/>
                <a:cs typeface="メイリオ" pitchFamily="50" charset="-128"/>
                <a:sym typeface="メイリオ" pitchFamily="50" charset="-128"/>
              </a:rPr>
              <a:t>24/7 North American-Based Phone Support</a:t>
            </a:r>
            <a:endParaRPr lang="en-US" altLang="en-US" b="1" dirty="0">
              <a:solidFill>
                <a:schemeClr val="bg1"/>
              </a:solidFill>
              <a:latin typeface="+mj-lt"/>
              <a:ea typeface="メイリオ" pitchFamily="50" charset="-128"/>
              <a:cs typeface="メイリオ" pitchFamily="50" charset="-128"/>
              <a:sym typeface="メイリオ" pitchFamily="50" charset="-128"/>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00" y="4086266"/>
            <a:ext cx="1102982" cy="93228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8845" y="2276260"/>
            <a:ext cx="1674391" cy="1523230"/>
          </a:xfrm>
          <a:prstGeom prst="rect">
            <a:avLst/>
          </a:prstGeom>
        </p:spPr>
      </p:pic>
      <p:sp>
        <p:nvSpPr>
          <p:cNvPr id="2" name="TextBox 1">
            <a:extLst>
              <a:ext uri="{FF2B5EF4-FFF2-40B4-BE49-F238E27FC236}">
                <a16:creationId xmlns:a16="http://schemas.microsoft.com/office/drawing/2014/main" id="{24CD9BBC-4E84-4AD3-A296-CD51F2086306}"/>
              </a:ext>
            </a:extLst>
          </p:cNvPr>
          <p:cNvSpPr txBox="1"/>
          <p:nvPr/>
        </p:nvSpPr>
        <p:spPr>
          <a:xfrm>
            <a:off x="2038490" y="1796591"/>
            <a:ext cx="5594762" cy="338554"/>
          </a:xfrm>
          <a:prstGeom prst="rect">
            <a:avLst/>
          </a:prstGeom>
          <a:noFill/>
        </p:spPr>
        <p:txBody>
          <a:bodyPr wrap="square" rtlCol="0">
            <a:spAutoFit/>
          </a:bodyPr>
          <a:lstStyle/>
          <a:p>
            <a:r>
              <a:rPr lang="en-US" sz="1600" dirty="0">
                <a:latin typeface="+mj-lt"/>
              </a:rPr>
              <a:t>Your customers are in award-winning hands with every purchase.</a:t>
            </a:r>
          </a:p>
        </p:txBody>
      </p:sp>
      <p:sp>
        <p:nvSpPr>
          <p:cNvPr id="24" name="TextBox 23">
            <a:extLst>
              <a:ext uri="{FF2B5EF4-FFF2-40B4-BE49-F238E27FC236}">
                <a16:creationId xmlns:a16="http://schemas.microsoft.com/office/drawing/2014/main" id="{FB2BC0EF-84E9-46E3-A65A-F63999312D8E}"/>
              </a:ext>
            </a:extLst>
          </p:cNvPr>
          <p:cNvSpPr txBox="1"/>
          <p:nvPr/>
        </p:nvSpPr>
        <p:spPr>
          <a:xfrm>
            <a:off x="2754685" y="3096122"/>
            <a:ext cx="3984777" cy="338554"/>
          </a:xfrm>
          <a:prstGeom prst="rect">
            <a:avLst/>
          </a:prstGeom>
          <a:noFill/>
        </p:spPr>
        <p:txBody>
          <a:bodyPr wrap="square" rtlCol="0">
            <a:spAutoFit/>
          </a:bodyPr>
          <a:lstStyle/>
          <a:p>
            <a:r>
              <a:rPr lang="en-US" sz="1600" dirty="0">
                <a:latin typeface="+mj-lt"/>
              </a:rPr>
              <a:t>Easy support access for your customers.</a:t>
            </a:r>
          </a:p>
        </p:txBody>
      </p:sp>
      <p:sp>
        <p:nvSpPr>
          <p:cNvPr id="25" name="TextBox 24">
            <a:extLst>
              <a:ext uri="{FF2B5EF4-FFF2-40B4-BE49-F238E27FC236}">
                <a16:creationId xmlns:a16="http://schemas.microsoft.com/office/drawing/2014/main" id="{442B469D-FE73-4E40-9AE0-26ECA778E0EF}"/>
              </a:ext>
            </a:extLst>
          </p:cNvPr>
          <p:cNvSpPr txBox="1"/>
          <p:nvPr/>
        </p:nvSpPr>
        <p:spPr>
          <a:xfrm>
            <a:off x="1547830" y="4251073"/>
            <a:ext cx="7035114" cy="1077218"/>
          </a:xfrm>
          <a:prstGeom prst="rect">
            <a:avLst/>
          </a:prstGeom>
          <a:noFill/>
        </p:spPr>
        <p:txBody>
          <a:bodyPr wrap="square" rtlCol="0">
            <a:spAutoFit/>
          </a:bodyPr>
          <a:lstStyle/>
          <a:p>
            <a:r>
              <a:rPr lang="en-US" sz="1600" dirty="0">
                <a:latin typeface="+mj-lt"/>
              </a:rPr>
              <a:t>Find answers to common and not-so-common questions at our knowledge base:</a:t>
            </a:r>
          </a:p>
          <a:p>
            <a:r>
              <a:rPr lang="en-US" sz="1600" b="1" i="1" dirty="0">
                <a:latin typeface="+mj-lt"/>
              </a:rPr>
              <a:t> Step by Step setup instructions for all </a:t>
            </a:r>
            <a:r>
              <a:rPr lang="en-US" sz="1600" b="1" i="1" dirty="0" err="1">
                <a:latin typeface="+mj-lt"/>
              </a:rPr>
              <a:t>TeraStation</a:t>
            </a:r>
            <a:r>
              <a:rPr lang="en-US" sz="1600" b="1" i="1" dirty="0">
                <a:latin typeface="+mj-lt"/>
              </a:rPr>
              <a:t> features</a:t>
            </a:r>
          </a:p>
          <a:p>
            <a:r>
              <a:rPr lang="en-US" sz="1600" dirty="0">
                <a:latin typeface="+mj-lt"/>
              </a:rPr>
              <a:t>                 </a:t>
            </a:r>
            <a:r>
              <a:rPr lang="en-US" sz="1600" dirty="0">
                <a:latin typeface="+mj-lt"/>
                <a:hlinkClick r:id="rId8"/>
              </a:rPr>
              <a:t>www.buffaloamericas.com/knowledge-base</a:t>
            </a:r>
            <a:endParaRPr lang="en-US" sz="1600" dirty="0">
              <a:latin typeface="+mj-lt"/>
            </a:endParaRPr>
          </a:p>
          <a:p>
            <a:endParaRPr lang="en-US" sz="1600" dirty="0">
              <a:latin typeface="+mj-lt"/>
            </a:endParaRPr>
          </a:p>
        </p:txBody>
      </p:sp>
      <p:sp>
        <p:nvSpPr>
          <p:cNvPr id="18" name="角丸四角形 24">
            <a:extLst>
              <a:ext uri="{FF2B5EF4-FFF2-40B4-BE49-F238E27FC236}">
                <a16:creationId xmlns:a16="http://schemas.microsoft.com/office/drawing/2014/main" id="{E4516AB0-6CF5-4549-810B-CF67EA2C468E}"/>
              </a:ext>
            </a:extLst>
          </p:cNvPr>
          <p:cNvSpPr>
            <a:spLocks noChangeArrowheads="1"/>
          </p:cNvSpPr>
          <p:nvPr/>
        </p:nvSpPr>
        <p:spPr bwMode="auto">
          <a:xfrm>
            <a:off x="1310761" y="3760448"/>
            <a:ext cx="4382373" cy="442629"/>
          </a:xfrm>
          <a:prstGeom prst="roundRect">
            <a:avLst>
              <a:gd name="adj" fmla="val 16667"/>
            </a:avLst>
          </a:prstGeom>
          <a:solidFill>
            <a:srgbClr val="92D050"/>
          </a:solidFill>
          <a:ln>
            <a:noFill/>
          </a:ln>
        </p:spPr>
        <p:txBody>
          <a:bodyPr tIns="36000" bIns="0" anchor="ctr"/>
          <a:lstStyle/>
          <a:p>
            <a:pPr algn="ctr"/>
            <a:r>
              <a:rPr lang="en-US" altLang="en-US" b="1" dirty="0">
                <a:solidFill>
                  <a:schemeClr val="bg1"/>
                </a:solidFill>
                <a:latin typeface="+mj-lt"/>
                <a:ea typeface="メイリオ" pitchFamily="50" charset="-128"/>
                <a:cs typeface="メイリオ" pitchFamily="50" charset="-128"/>
                <a:sym typeface="メイリオ" pitchFamily="50" charset="-128"/>
              </a:rPr>
              <a:t>FAQs and easy-to-understand walkthroughs</a:t>
            </a:r>
          </a:p>
        </p:txBody>
      </p:sp>
      <p:sp>
        <p:nvSpPr>
          <p:cNvPr id="22" name="TextBox 21">
            <a:extLst>
              <a:ext uri="{FF2B5EF4-FFF2-40B4-BE49-F238E27FC236}">
                <a16:creationId xmlns:a16="http://schemas.microsoft.com/office/drawing/2014/main" id="{64223029-F74C-4D3C-8EAD-BBBF21A516C3}"/>
              </a:ext>
            </a:extLst>
          </p:cNvPr>
          <p:cNvSpPr txBox="1"/>
          <p:nvPr/>
        </p:nvSpPr>
        <p:spPr>
          <a:xfrm>
            <a:off x="551935" y="639844"/>
            <a:ext cx="8229599" cy="461665"/>
          </a:xfrm>
          <a:prstGeom prst="rect">
            <a:avLst/>
          </a:prstGeom>
          <a:noFill/>
        </p:spPr>
        <p:txBody>
          <a:bodyPr wrap="square" rtlCol="0">
            <a:spAutoFit/>
          </a:bodyPr>
          <a:lstStyle/>
          <a:p>
            <a:pPr algn="ctr"/>
            <a:r>
              <a:rPr lang="en-US" sz="2400" dirty="0">
                <a:latin typeface="+mj-lt"/>
              </a:rPr>
              <a:t>Best support will bring your customer back again.</a:t>
            </a:r>
          </a:p>
        </p:txBody>
      </p:sp>
      <p:pic>
        <p:nvPicPr>
          <p:cNvPr id="5" name="Picture 4" descr="A close up of a newspaper&#10;&#10;Description automatically generated">
            <a:extLst>
              <a:ext uri="{FF2B5EF4-FFF2-40B4-BE49-F238E27FC236}">
                <a16:creationId xmlns:a16="http://schemas.microsoft.com/office/drawing/2014/main" id="{DAC2EFF8-A3CF-498E-AC1A-608EC9F738AE}"/>
              </a:ext>
            </a:extLst>
          </p:cNvPr>
          <p:cNvPicPr>
            <a:picLocks noChangeAspect="1"/>
          </p:cNvPicPr>
          <p:nvPr/>
        </p:nvPicPr>
        <p:blipFill>
          <a:blip r:embed="rId9"/>
          <a:stretch>
            <a:fillRect/>
          </a:stretch>
        </p:blipFill>
        <p:spPr>
          <a:xfrm>
            <a:off x="549223" y="1149505"/>
            <a:ext cx="1324372" cy="1677538"/>
          </a:xfrm>
          <a:prstGeom prst="rect">
            <a:avLst/>
          </a:prstGeom>
        </p:spPr>
      </p:pic>
      <p:pic>
        <p:nvPicPr>
          <p:cNvPr id="15" name="Picture 14" descr="top left corner-01.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518" y="-145427"/>
            <a:ext cx="898775" cy="4162450"/>
          </a:xfrm>
          <a:prstGeom prst="rect">
            <a:avLst/>
          </a:prstGeom>
        </p:spPr>
      </p:pic>
      <p:sp>
        <p:nvSpPr>
          <p:cNvPr id="17" name="角丸四角形 24">
            <a:extLst>
              <a:ext uri="{FF2B5EF4-FFF2-40B4-BE49-F238E27FC236}">
                <a16:creationId xmlns:a16="http://schemas.microsoft.com/office/drawing/2014/main" id="{4F533C93-E4E6-4D6F-846B-DDADBC043385}"/>
              </a:ext>
            </a:extLst>
          </p:cNvPr>
          <p:cNvSpPr>
            <a:spLocks noChangeArrowheads="1"/>
          </p:cNvSpPr>
          <p:nvPr/>
        </p:nvSpPr>
        <p:spPr bwMode="auto">
          <a:xfrm>
            <a:off x="1880878" y="1405406"/>
            <a:ext cx="4376800" cy="401053"/>
          </a:xfrm>
          <a:prstGeom prst="roundRect">
            <a:avLst>
              <a:gd name="adj" fmla="val 16667"/>
            </a:avLst>
          </a:prstGeom>
          <a:solidFill>
            <a:srgbClr val="92D050"/>
          </a:solidFill>
          <a:ln>
            <a:noFill/>
          </a:ln>
        </p:spPr>
        <p:txBody>
          <a:bodyPr tIns="36000" bIns="0" anchor="ctr"/>
          <a:lstStyle/>
          <a:p>
            <a:pPr algn="ctr"/>
            <a:r>
              <a:rPr lang="en-US" b="1" dirty="0">
                <a:solidFill>
                  <a:schemeClr val="bg1"/>
                </a:solidFill>
                <a:latin typeface="+mj-lt"/>
              </a:rPr>
              <a:t>Award winning </a:t>
            </a:r>
            <a:r>
              <a:rPr lang="en-US" b="1" u="sng" dirty="0">
                <a:solidFill>
                  <a:schemeClr val="bg1"/>
                </a:solidFill>
                <a:latin typeface="+mj-lt"/>
              </a:rPr>
              <a:t>US-based</a:t>
            </a:r>
            <a:r>
              <a:rPr lang="en-US" b="1" dirty="0">
                <a:solidFill>
                  <a:schemeClr val="bg1"/>
                </a:solidFill>
                <a:latin typeface="+mj-lt"/>
              </a:rPr>
              <a:t> technical support</a:t>
            </a:r>
          </a:p>
        </p:txBody>
      </p:sp>
    </p:spTree>
    <p:extLst>
      <p:ext uri="{BB962C8B-B14F-4D97-AF65-F5344CB8AC3E}">
        <p14:creationId xmlns:p14="http://schemas.microsoft.com/office/powerpoint/2010/main" val="348692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p:cNvSpPr/>
          <p:nvPr/>
        </p:nvSpPr>
        <p:spPr>
          <a:xfrm>
            <a:off x="6895187" y="4184796"/>
            <a:ext cx="939681" cy="369332"/>
          </a:xfrm>
          <a:prstGeom prst="rect">
            <a:avLst/>
          </a:prstGeom>
        </p:spPr>
        <p:txBody>
          <a:bodyPr wrap="none">
            <a:spAutoFit/>
          </a:bodyPr>
          <a:lstStyle/>
          <a:p>
            <a:r>
              <a:rPr kumimoji="1" lang="en-US" sz="900" dirty="0">
                <a:solidFill>
                  <a:schemeClr val="bg1"/>
                </a:solidFill>
              </a:rPr>
              <a:t>Up to 60 clients</a:t>
            </a:r>
          </a:p>
          <a:p>
            <a:r>
              <a:rPr kumimoji="1" lang="en-US" sz="900" dirty="0">
                <a:solidFill>
                  <a:schemeClr val="bg1"/>
                </a:solidFill>
              </a:rPr>
              <a:t>With full access </a:t>
            </a:r>
            <a:endParaRPr lang="en-US" sz="900" dirty="0">
              <a:solidFill>
                <a:schemeClr val="bg1"/>
              </a:solidFill>
            </a:endParaRPr>
          </a:p>
        </p:txBody>
      </p:sp>
      <p:sp>
        <p:nvSpPr>
          <p:cNvPr id="19" name="テキスト ボックス 21"/>
          <p:cNvSpPr>
            <a:spLocks noChangeArrowheads="1"/>
          </p:cNvSpPr>
          <p:nvPr/>
        </p:nvSpPr>
        <p:spPr bwMode="auto">
          <a:xfrm>
            <a:off x="7758479" y="2214604"/>
            <a:ext cx="923161" cy="38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prstDash val="sysDash"/>
                <a:miter lim="800000"/>
                <a:headEnd/>
                <a:tailEnd/>
              </a14:hiddenLine>
            </a:ext>
          </a:extLst>
        </p:spPr>
        <p:txBody>
          <a:bodyPr wrap="none" anchor="ctr"/>
          <a:lstStyle/>
          <a:p>
            <a:pPr algn="ctr"/>
            <a:r>
              <a:rPr lang="en-US" altLang="en-US" dirty="0">
                <a:solidFill>
                  <a:schemeClr val="bg1"/>
                </a:solidFill>
                <a:latin typeface="メイリオ" pitchFamily="50" charset="-128"/>
                <a:ea typeface="メイリオ" pitchFamily="50" charset="-128"/>
                <a:cs typeface="メイリオ" pitchFamily="50" charset="-128"/>
                <a:sym typeface="メイリオ" pitchFamily="50" charset="-128"/>
              </a:rPr>
              <a:t>RAID5</a:t>
            </a:r>
            <a:endParaRPr lang="ja-JP" altLang="en-US">
              <a:solidFill>
                <a:schemeClr val="bg1"/>
              </a:solidFill>
              <a:latin typeface="メイリオ" pitchFamily="50" charset="-128"/>
              <a:ea typeface="メイリオ" pitchFamily="50" charset="-128"/>
              <a:cs typeface="メイリオ" pitchFamily="50" charset="-128"/>
              <a:sym typeface="メイリオ" pitchFamily="50" charset="-128"/>
            </a:endParaRPr>
          </a:p>
        </p:txBody>
      </p:sp>
      <p:pic>
        <p:nvPicPr>
          <p:cNvPr id="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3927" y="28611"/>
            <a:ext cx="6089688" cy="463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descr="right side triangle-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9216" y="0"/>
            <a:ext cx="1145350" cy="5330743"/>
          </a:xfrm>
          <a:prstGeom prst="rect">
            <a:avLst/>
          </a:prstGeom>
        </p:spPr>
      </p:pic>
      <p:pic>
        <p:nvPicPr>
          <p:cNvPr id="15" name="Picture 14" descr="top left corner-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18" y="-145427"/>
            <a:ext cx="898775" cy="4162450"/>
          </a:xfrm>
          <a:prstGeom prst="rect">
            <a:avLst/>
          </a:prstGeom>
        </p:spPr>
      </p:pic>
      <p:pic>
        <p:nvPicPr>
          <p:cNvPr id="16" name="Picture 15" descr="Buffalo red logo.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005" y="54490"/>
            <a:ext cx="2137180" cy="401053"/>
          </a:xfrm>
          <a:prstGeom prst="rect">
            <a:avLst/>
          </a:prstGeom>
        </p:spPr>
      </p:pic>
      <p:sp>
        <p:nvSpPr>
          <p:cNvPr id="20" name="Title 1"/>
          <p:cNvSpPr txBox="1">
            <a:spLocks/>
          </p:cNvSpPr>
          <p:nvPr/>
        </p:nvSpPr>
        <p:spPr>
          <a:xfrm>
            <a:off x="3053804" y="47264"/>
            <a:ext cx="6019800" cy="381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a:solidFill>
                  <a:schemeClr val="bg1"/>
                </a:solidFill>
                <a:latin typeface="+mn-lt"/>
                <a:cs typeface="Arial" panose="020B0604020202020204" pitchFamily="34" charset="0"/>
              </a:rPr>
              <a:t>TeraStation</a:t>
            </a:r>
          </a:p>
        </p:txBody>
      </p:sp>
      <p:sp>
        <p:nvSpPr>
          <p:cNvPr id="4" name="TextBox 3">
            <a:extLst>
              <a:ext uri="{FF2B5EF4-FFF2-40B4-BE49-F238E27FC236}">
                <a16:creationId xmlns:a16="http://schemas.microsoft.com/office/drawing/2014/main" id="{11CFFFD7-A158-4D2A-A4A6-FE6DA9742BDB}"/>
              </a:ext>
            </a:extLst>
          </p:cNvPr>
          <p:cNvSpPr txBox="1"/>
          <p:nvPr/>
        </p:nvSpPr>
        <p:spPr>
          <a:xfrm>
            <a:off x="551935" y="433193"/>
            <a:ext cx="8229599" cy="615553"/>
          </a:xfrm>
          <a:prstGeom prst="rect">
            <a:avLst/>
          </a:prstGeom>
          <a:noFill/>
        </p:spPr>
        <p:txBody>
          <a:bodyPr wrap="square" rtlCol="0">
            <a:spAutoFit/>
          </a:bodyPr>
          <a:lstStyle/>
          <a:p>
            <a:pPr algn="ctr"/>
            <a:r>
              <a:rPr lang="en-US" sz="3400" dirty="0">
                <a:latin typeface="+mj-lt"/>
              </a:rPr>
              <a:t>Purpose Built SMB Storage</a:t>
            </a:r>
          </a:p>
        </p:txBody>
      </p:sp>
      <p:pic>
        <p:nvPicPr>
          <p:cNvPr id="6" name="Picture 5">
            <a:extLst>
              <a:ext uri="{FF2B5EF4-FFF2-40B4-BE49-F238E27FC236}">
                <a16:creationId xmlns:a16="http://schemas.microsoft.com/office/drawing/2014/main" id="{CC5F35A4-26ED-4B4C-95E2-25C95F58BF11}"/>
              </a:ext>
            </a:extLst>
          </p:cNvPr>
          <p:cNvPicPr>
            <a:picLocks noChangeAspect="1"/>
          </p:cNvPicPr>
          <p:nvPr/>
        </p:nvPicPr>
        <p:blipFill>
          <a:blip r:embed="rId7"/>
          <a:stretch>
            <a:fillRect/>
          </a:stretch>
        </p:blipFill>
        <p:spPr>
          <a:xfrm>
            <a:off x="626328" y="1071270"/>
            <a:ext cx="650004" cy="650004"/>
          </a:xfrm>
          <a:prstGeom prst="rect">
            <a:avLst/>
          </a:prstGeom>
        </p:spPr>
      </p:pic>
      <p:pic>
        <p:nvPicPr>
          <p:cNvPr id="12" name="Picture 11">
            <a:extLst>
              <a:ext uri="{FF2B5EF4-FFF2-40B4-BE49-F238E27FC236}">
                <a16:creationId xmlns:a16="http://schemas.microsoft.com/office/drawing/2014/main" id="{9B3DA733-BCA9-4F6F-98EA-778F973FF1EF}"/>
              </a:ext>
            </a:extLst>
          </p:cNvPr>
          <p:cNvPicPr>
            <a:picLocks noChangeAspect="1"/>
          </p:cNvPicPr>
          <p:nvPr/>
        </p:nvPicPr>
        <p:blipFill>
          <a:blip r:embed="rId8"/>
          <a:stretch>
            <a:fillRect/>
          </a:stretch>
        </p:blipFill>
        <p:spPr>
          <a:xfrm>
            <a:off x="655258" y="3041846"/>
            <a:ext cx="730134" cy="730134"/>
          </a:xfrm>
          <a:prstGeom prst="rect">
            <a:avLst/>
          </a:prstGeom>
        </p:spPr>
      </p:pic>
      <p:pic>
        <p:nvPicPr>
          <p:cNvPr id="24" name="Picture 23">
            <a:extLst>
              <a:ext uri="{FF2B5EF4-FFF2-40B4-BE49-F238E27FC236}">
                <a16:creationId xmlns:a16="http://schemas.microsoft.com/office/drawing/2014/main" id="{BE2E0E91-5064-4BFC-A523-F1D3634F1BF5}"/>
              </a:ext>
            </a:extLst>
          </p:cNvPr>
          <p:cNvPicPr>
            <a:picLocks noChangeAspect="1"/>
          </p:cNvPicPr>
          <p:nvPr/>
        </p:nvPicPr>
        <p:blipFill>
          <a:blip r:embed="rId9"/>
          <a:stretch>
            <a:fillRect/>
          </a:stretch>
        </p:blipFill>
        <p:spPr>
          <a:xfrm>
            <a:off x="691950" y="3985680"/>
            <a:ext cx="769894" cy="769894"/>
          </a:xfrm>
          <a:prstGeom prst="rect">
            <a:avLst/>
          </a:prstGeom>
        </p:spPr>
      </p:pic>
      <p:pic>
        <p:nvPicPr>
          <p:cNvPr id="26" name="Picture 25">
            <a:extLst>
              <a:ext uri="{FF2B5EF4-FFF2-40B4-BE49-F238E27FC236}">
                <a16:creationId xmlns:a16="http://schemas.microsoft.com/office/drawing/2014/main" id="{7B650B1C-5104-4432-BA08-2D827B1A5D9A}"/>
              </a:ext>
            </a:extLst>
          </p:cNvPr>
          <p:cNvPicPr>
            <a:picLocks noChangeAspect="1"/>
          </p:cNvPicPr>
          <p:nvPr/>
        </p:nvPicPr>
        <p:blipFill>
          <a:blip r:embed="rId10"/>
          <a:stretch>
            <a:fillRect/>
          </a:stretch>
        </p:blipFill>
        <p:spPr>
          <a:xfrm>
            <a:off x="618631" y="1957149"/>
            <a:ext cx="787617" cy="824508"/>
          </a:xfrm>
          <a:prstGeom prst="rect">
            <a:avLst/>
          </a:prstGeom>
        </p:spPr>
      </p:pic>
      <p:sp>
        <p:nvSpPr>
          <p:cNvPr id="27" name="TextBox 26">
            <a:extLst>
              <a:ext uri="{FF2B5EF4-FFF2-40B4-BE49-F238E27FC236}">
                <a16:creationId xmlns:a16="http://schemas.microsoft.com/office/drawing/2014/main" id="{3EF74264-714E-4EC9-B22A-80C413380AFE}"/>
              </a:ext>
            </a:extLst>
          </p:cNvPr>
          <p:cNvSpPr txBox="1"/>
          <p:nvPr/>
        </p:nvSpPr>
        <p:spPr>
          <a:xfrm>
            <a:off x="1494526" y="1057504"/>
            <a:ext cx="6104237" cy="1077218"/>
          </a:xfrm>
          <a:prstGeom prst="rect">
            <a:avLst/>
          </a:prstGeom>
          <a:noFill/>
        </p:spPr>
        <p:txBody>
          <a:bodyPr wrap="square" rtlCol="0">
            <a:spAutoFit/>
          </a:bodyPr>
          <a:lstStyle/>
          <a:p>
            <a:r>
              <a:rPr lang="en-US" b="1" dirty="0"/>
              <a:t>Relevant Purpose-built Solution</a:t>
            </a:r>
          </a:p>
          <a:p>
            <a:r>
              <a:rPr lang="en-US" sz="1400" dirty="0"/>
              <a:t>Many </a:t>
            </a:r>
            <a:r>
              <a:rPr lang="en-US" sz="1400" dirty="0" err="1"/>
              <a:t>TeraStation</a:t>
            </a:r>
            <a:r>
              <a:rPr lang="en-US" sz="1400" dirty="0"/>
              <a:t> storage devices are designed for use by Small Business, SMB, and entry-level Enterprise environments</a:t>
            </a:r>
          </a:p>
          <a:p>
            <a:endParaRPr lang="en-US" dirty="0"/>
          </a:p>
        </p:txBody>
      </p:sp>
      <p:sp>
        <p:nvSpPr>
          <p:cNvPr id="29" name="TextBox 28">
            <a:extLst>
              <a:ext uri="{FF2B5EF4-FFF2-40B4-BE49-F238E27FC236}">
                <a16:creationId xmlns:a16="http://schemas.microsoft.com/office/drawing/2014/main" id="{47BC57E2-6B9E-4720-8A71-CF6342DD97FB}"/>
              </a:ext>
            </a:extLst>
          </p:cNvPr>
          <p:cNvSpPr txBox="1"/>
          <p:nvPr/>
        </p:nvSpPr>
        <p:spPr>
          <a:xfrm>
            <a:off x="1494526" y="3010528"/>
            <a:ext cx="6104237" cy="800219"/>
          </a:xfrm>
          <a:prstGeom prst="rect">
            <a:avLst/>
          </a:prstGeom>
          <a:noFill/>
        </p:spPr>
        <p:txBody>
          <a:bodyPr wrap="square" rtlCol="0">
            <a:spAutoFit/>
          </a:bodyPr>
          <a:lstStyle/>
          <a:p>
            <a:r>
              <a:rPr lang="en-US" b="1" dirty="0"/>
              <a:t>Coverage</a:t>
            </a:r>
          </a:p>
          <a:p>
            <a:r>
              <a:rPr lang="en-US" sz="1400" dirty="0"/>
              <a:t>Dedicated Buffalo representatives standing by to help your customer identify the correct product for their needs</a:t>
            </a:r>
            <a:endParaRPr lang="en-US" dirty="0"/>
          </a:p>
        </p:txBody>
      </p:sp>
      <p:sp>
        <p:nvSpPr>
          <p:cNvPr id="30" name="TextBox 29">
            <a:extLst>
              <a:ext uri="{FF2B5EF4-FFF2-40B4-BE49-F238E27FC236}">
                <a16:creationId xmlns:a16="http://schemas.microsoft.com/office/drawing/2014/main" id="{D760BA28-1658-4676-8579-9EF8C22DA0D2}"/>
              </a:ext>
            </a:extLst>
          </p:cNvPr>
          <p:cNvSpPr txBox="1"/>
          <p:nvPr/>
        </p:nvSpPr>
        <p:spPr>
          <a:xfrm>
            <a:off x="1494526" y="1946041"/>
            <a:ext cx="6104237" cy="1292662"/>
          </a:xfrm>
          <a:prstGeom prst="rect">
            <a:avLst/>
          </a:prstGeom>
          <a:noFill/>
        </p:spPr>
        <p:txBody>
          <a:bodyPr wrap="square" rtlCol="0">
            <a:spAutoFit/>
          </a:bodyPr>
          <a:lstStyle/>
          <a:p>
            <a:r>
              <a:rPr lang="en-US" b="1" dirty="0"/>
              <a:t>Ease of use</a:t>
            </a:r>
          </a:p>
          <a:p>
            <a:r>
              <a:rPr lang="en-US" sz="1400" dirty="0"/>
              <a:t>Our network storage devices come with hard drives included. This means pre-configured RAID and plug and play capabilities &amp; one stop 24x7 US based support by Buffalo</a:t>
            </a:r>
          </a:p>
          <a:p>
            <a:endParaRPr lang="en-US" dirty="0"/>
          </a:p>
        </p:txBody>
      </p:sp>
      <p:sp>
        <p:nvSpPr>
          <p:cNvPr id="31" name="TextBox 30">
            <a:extLst>
              <a:ext uri="{FF2B5EF4-FFF2-40B4-BE49-F238E27FC236}">
                <a16:creationId xmlns:a16="http://schemas.microsoft.com/office/drawing/2014/main" id="{1973ACD1-1B8E-4D3F-9544-0CCD0012CC9C}"/>
              </a:ext>
            </a:extLst>
          </p:cNvPr>
          <p:cNvSpPr txBox="1"/>
          <p:nvPr/>
        </p:nvSpPr>
        <p:spPr>
          <a:xfrm>
            <a:off x="1478050" y="3985680"/>
            <a:ext cx="6104237" cy="1292662"/>
          </a:xfrm>
          <a:prstGeom prst="rect">
            <a:avLst/>
          </a:prstGeom>
          <a:noFill/>
        </p:spPr>
        <p:txBody>
          <a:bodyPr wrap="square" rtlCol="0">
            <a:spAutoFit/>
          </a:bodyPr>
          <a:lstStyle/>
          <a:p>
            <a:r>
              <a:rPr lang="en-US" b="1" dirty="0"/>
              <a:t>Price</a:t>
            </a:r>
          </a:p>
          <a:p>
            <a:r>
              <a:rPr lang="en-US" sz="1400" dirty="0"/>
              <a:t>Storage is not the first thought for most small businesses.  </a:t>
            </a:r>
            <a:r>
              <a:rPr lang="en-US" sz="1400" dirty="0" err="1"/>
              <a:t>TeraStations</a:t>
            </a:r>
            <a:r>
              <a:rPr lang="en-US" sz="1400" dirty="0"/>
              <a:t> are purpose built for the SMB user with SMB price points in mind</a:t>
            </a:r>
          </a:p>
          <a:p>
            <a:endParaRPr lang="en-US" sz="1400" dirty="0"/>
          </a:p>
          <a:p>
            <a:endParaRPr lang="en-US" dirty="0"/>
          </a:p>
        </p:txBody>
      </p:sp>
    </p:spTree>
    <p:extLst>
      <p:ext uri="{BB962C8B-B14F-4D97-AF65-F5344CB8AC3E}">
        <p14:creationId xmlns:p14="http://schemas.microsoft.com/office/powerpoint/2010/main" val="62586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3927" y="28611"/>
            <a:ext cx="6089688" cy="463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top left corner-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18" y="-145427"/>
            <a:ext cx="898775" cy="4162450"/>
          </a:xfrm>
          <a:prstGeom prst="rect">
            <a:avLst/>
          </a:prstGeom>
        </p:spPr>
      </p:pic>
      <p:pic>
        <p:nvPicPr>
          <p:cNvPr id="5" name="Picture 4" descr="Buffalo red 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005" y="54490"/>
            <a:ext cx="2137180" cy="401053"/>
          </a:xfrm>
          <a:prstGeom prst="rect">
            <a:avLst/>
          </a:prstGeom>
        </p:spPr>
      </p:pic>
      <p:sp>
        <p:nvSpPr>
          <p:cNvPr id="6" name="Title 1"/>
          <p:cNvSpPr txBox="1">
            <a:spLocks/>
          </p:cNvSpPr>
          <p:nvPr/>
        </p:nvSpPr>
        <p:spPr>
          <a:xfrm>
            <a:off x="3053804" y="47264"/>
            <a:ext cx="6019800" cy="381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a:solidFill>
                  <a:schemeClr val="bg1"/>
                </a:solidFill>
                <a:latin typeface="+mn-lt"/>
                <a:cs typeface="Arial" panose="020B0604020202020204" pitchFamily="34" charset="0"/>
              </a:rPr>
              <a:t>Update</a:t>
            </a:r>
          </a:p>
        </p:txBody>
      </p:sp>
      <p:sp>
        <p:nvSpPr>
          <p:cNvPr id="7" name="TextBox 6"/>
          <p:cNvSpPr txBox="1"/>
          <p:nvPr/>
        </p:nvSpPr>
        <p:spPr>
          <a:xfrm>
            <a:off x="4209690" y="601880"/>
            <a:ext cx="3383711" cy="476726"/>
          </a:xfrm>
          <a:prstGeom prst="roundRect">
            <a:avLst/>
          </a:prstGeom>
          <a:solidFill>
            <a:schemeClr val="tx2">
              <a:lumMod val="20000"/>
              <a:lumOff val="80000"/>
            </a:schemeClr>
          </a:solidFill>
        </p:spPr>
        <p:txBody>
          <a:bodyPr wrap="square" rtlCol="0">
            <a:spAutoFit/>
          </a:bodyPr>
          <a:lstStyle/>
          <a:p>
            <a:pPr algn="ctr">
              <a:buClr>
                <a:srgbClr val="FF0000"/>
              </a:buClr>
            </a:pPr>
            <a:r>
              <a:rPr lang="en-US" sz="2200" b="1" i="1" dirty="0">
                <a:solidFill>
                  <a:schemeClr val="tx1">
                    <a:lumMod val="65000"/>
                    <a:lumOff val="35000"/>
                  </a:schemeClr>
                </a:solidFill>
              </a:rPr>
              <a:t>Any Questions?</a:t>
            </a:r>
          </a:p>
        </p:txBody>
      </p:sp>
      <p:sp>
        <p:nvSpPr>
          <p:cNvPr id="8" name="TextBox 7"/>
          <p:cNvSpPr txBox="1"/>
          <p:nvPr/>
        </p:nvSpPr>
        <p:spPr>
          <a:xfrm>
            <a:off x="960176" y="1355632"/>
            <a:ext cx="6050224" cy="1600438"/>
          </a:xfrm>
          <a:prstGeom prst="roundRect">
            <a:avLst/>
          </a:prstGeom>
          <a:solidFill>
            <a:schemeClr val="tx2">
              <a:lumMod val="20000"/>
              <a:lumOff val="80000"/>
            </a:schemeClr>
          </a:solidFill>
        </p:spPr>
        <p:txBody>
          <a:bodyPr wrap="square" rtlCol="0">
            <a:spAutoFit/>
          </a:bodyPr>
          <a:lstStyle/>
          <a:p>
            <a:pPr>
              <a:buClr>
                <a:srgbClr val="FF0000"/>
              </a:buClr>
            </a:pPr>
            <a:r>
              <a:rPr lang="en-US" sz="2200" b="1" dirty="0">
                <a:solidFill>
                  <a:schemeClr val="tx1">
                    <a:lumMod val="65000"/>
                    <a:lumOff val="35000"/>
                  </a:schemeClr>
                </a:solidFill>
              </a:rPr>
              <a:t>Contact Information</a:t>
            </a:r>
          </a:p>
          <a:p>
            <a:pPr marL="800100" lvl="1" indent="-342900">
              <a:buClr>
                <a:srgbClr val="FF0000"/>
              </a:buClr>
              <a:buFont typeface="Arial" panose="020B0604020202020204" pitchFamily="34" charset="0"/>
              <a:buChar char="•"/>
            </a:pPr>
            <a:r>
              <a:rPr lang="en-US" sz="2200" dirty="0">
                <a:solidFill>
                  <a:schemeClr val="tx1">
                    <a:lumMod val="65000"/>
                    <a:lumOff val="35000"/>
                  </a:schemeClr>
                </a:solidFill>
              </a:rPr>
              <a:t>Mark Green</a:t>
            </a:r>
          </a:p>
          <a:p>
            <a:pPr marL="800100" lvl="1" indent="-342900">
              <a:buClr>
                <a:srgbClr val="FF0000"/>
              </a:buClr>
              <a:buFont typeface="Arial" panose="020B0604020202020204" pitchFamily="34" charset="0"/>
              <a:buChar char="•"/>
            </a:pPr>
            <a:r>
              <a:rPr lang="en-US" sz="2200" dirty="0">
                <a:solidFill>
                  <a:schemeClr val="tx1">
                    <a:lumMod val="65000"/>
                    <a:lumOff val="35000"/>
                  </a:schemeClr>
                </a:solidFill>
              </a:rPr>
              <a:t>512-349-1368</a:t>
            </a:r>
          </a:p>
          <a:p>
            <a:pPr marL="800100" lvl="1" indent="-342900">
              <a:buClr>
                <a:srgbClr val="FF0000"/>
              </a:buClr>
              <a:buFont typeface="Arial" panose="020B0604020202020204" pitchFamily="34" charset="0"/>
              <a:buChar char="•"/>
            </a:pPr>
            <a:r>
              <a:rPr lang="en-US" sz="2200" dirty="0">
                <a:solidFill>
                  <a:schemeClr val="tx1">
                    <a:lumMod val="65000"/>
                    <a:lumOff val="35000"/>
                  </a:schemeClr>
                </a:solidFill>
                <a:hlinkClick r:id="rId6"/>
              </a:rPr>
              <a:t>Mark.Green@BuffaloAmericas.com</a:t>
            </a:r>
            <a:endParaRPr lang="en-US" sz="2200" dirty="0">
              <a:solidFill>
                <a:schemeClr val="tx1">
                  <a:lumMod val="65000"/>
                  <a:lumOff val="35000"/>
                </a:schemeClr>
              </a:solidFill>
            </a:endParaRPr>
          </a:p>
        </p:txBody>
      </p:sp>
      <p:pic>
        <p:nvPicPr>
          <p:cNvPr id="10" name="Picture 9">
            <a:extLst>
              <a:ext uri="{FF2B5EF4-FFF2-40B4-BE49-F238E27FC236}">
                <a16:creationId xmlns:a16="http://schemas.microsoft.com/office/drawing/2014/main" id="{02740634-70D8-44B8-AB72-0AAE759633E6}"/>
              </a:ext>
            </a:extLst>
          </p:cNvPr>
          <p:cNvPicPr>
            <a:picLocks noChangeAspect="1"/>
          </p:cNvPicPr>
          <p:nvPr/>
        </p:nvPicPr>
        <p:blipFill>
          <a:blip r:embed="rId7"/>
          <a:stretch>
            <a:fillRect/>
          </a:stretch>
        </p:blipFill>
        <p:spPr>
          <a:xfrm>
            <a:off x="7288294" y="1490616"/>
            <a:ext cx="1040354" cy="1330470"/>
          </a:xfrm>
          <a:prstGeom prst="rect">
            <a:avLst/>
          </a:prstGeom>
        </p:spPr>
      </p:pic>
      <p:sp>
        <p:nvSpPr>
          <p:cNvPr id="12" name="AutoShape 4" descr="Image result for canada flag">
            <a:extLst>
              <a:ext uri="{FF2B5EF4-FFF2-40B4-BE49-F238E27FC236}">
                <a16:creationId xmlns:a16="http://schemas.microsoft.com/office/drawing/2014/main" id="{F1C95F19-009B-4136-87E9-DC258A98074A}"/>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descr="A close up of a person&#10;&#10;Description automatically generated">
            <a:extLst>
              <a:ext uri="{FF2B5EF4-FFF2-40B4-BE49-F238E27FC236}">
                <a16:creationId xmlns:a16="http://schemas.microsoft.com/office/drawing/2014/main" id="{4EEA55E8-48D7-46A8-BFA1-8F2892632688}"/>
              </a:ext>
            </a:extLst>
          </p:cNvPr>
          <p:cNvPicPr>
            <a:picLocks noChangeAspect="1"/>
          </p:cNvPicPr>
          <p:nvPr/>
        </p:nvPicPr>
        <p:blipFill>
          <a:blip r:embed="rId8"/>
          <a:stretch>
            <a:fillRect/>
          </a:stretch>
        </p:blipFill>
        <p:spPr>
          <a:xfrm>
            <a:off x="7164000" y="1484685"/>
            <a:ext cx="1540798" cy="1537915"/>
          </a:xfrm>
          <a:prstGeom prst="rect">
            <a:avLst/>
          </a:prstGeom>
        </p:spPr>
      </p:pic>
      <p:pic>
        <p:nvPicPr>
          <p:cNvPr id="15" name="Picture 14" descr="Buffalo red logo.png">
            <a:extLst>
              <a:ext uri="{FF2B5EF4-FFF2-40B4-BE49-F238E27FC236}">
                <a16:creationId xmlns:a16="http://schemas.microsoft.com/office/drawing/2014/main" id="{52EE0241-3864-42B7-976F-B476BC73CB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9347" y="2956070"/>
            <a:ext cx="1263923" cy="237182"/>
          </a:xfrm>
          <a:prstGeom prst="rect">
            <a:avLst/>
          </a:prstGeom>
        </p:spPr>
      </p:pic>
      <p:pic>
        <p:nvPicPr>
          <p:cNvPr id="3" name="Picture 2" descr="right side triangle-0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69216" y="0"/>
            <a:ext cx="1145350" cy="5330743"/>
          </a:xfrm>
          <a:prstGeom prst="rect">
            <a:avLst/>
          </a:prstGeom>
        </p:spPr>
      </p:pic>
    </p:spTree>
    <p:extLst>
      <p:ext uri="{BB962C8B-B14F-4D97-AF65-F5344CB8AC3E}">
        <p14:creationId xmlns:p14="http://schemas.microsoft.com/office/powerpoint/2010/main" val="331313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3927" y="28611"/>
            <a:ext cx="6089688" cy="463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right side triangle-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9216" y="0"/>
            <a:ext cx="1145350" cy="5330743"/>
          </a:xfrm>
          <a:prstGeom prst="rect">
            <a:avLst/>
          </a:prstGeom>
        </p:spPr>
      </p:pic>
      <p:pic>
        <p:nvPicPr>
          <p:cNvPr id="4" name="Picture 3" descr="top left corner-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18" y="-145427"/>
            <a:ext cx="898775" cy="4162450"/>
          </a:xfrm>
          <a:prstGeom prst="rect">
            <a:avLst/>
          </a:prstGeom>
        </p:spPr>
      </p:pic>
      <p:pic>
        <p:nvPicPr>
          <p:cNvPr id="5" name="Picture 4" descr="Buffalo red logo.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005" y="54490"/>
            <a:ext cx="2137180" cy="401053"/>
          </a:xfrm>
          <a:prstGeom prst="rect">
            <a:avLst/>
          </a:prstGeom>
        </p:spPr>
      </p:pic>
      <p:sp>
        <p:nvSpPr>
          <p:cNvPr id="6" name="Title 1"/>
          <p:cNvSpPr txBox="1">
            <a:spLocks/>
          </p:cNvSpPr>
          <p:nvPr/>
        </p:nvSpPr>
        <p:spPr>
          <a:xfrm>
            <a:off x="3053804" y="47264"/>
            <a:ext cx="6019800" cy="381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a:solidFill>
                  <a:schemeClr val="bg1"/>
                </a:solidFill>
                <a:latin typeface="+mn-lt"/>
                <a:cs typeface="Arial" panose="020B0604020202020204" pitchFamily="34" charset="0"/>
              </a:rPr>
              <a:t>Welcome</a:t>
            </a:r>
          </a:p>
        </p:txBody>
      </p:sp>
      <p:sp>
        <p:nvSpPr>
          <p:cNvPr id="7" name="TextBox 6"/>
          <p:cNvSpPr txBox="1"/>
          <p:nvPr/>
        </p:nvSpPr>
        <p:spPr>
          <a:xfrm>
            <a:off x="4209690" y="601880"/>
            <a:ext cx="3383711" cy="476726"/>
          </a:xfrm>
          <a:prstGeom prst="roundRect">
            <a:avLst/>
          </a:prstGeom>
          <a:solidFill>
            <a:schemeClr val="tx2">
              <a:lumMod val="20000"/>
              <a:lumOff val="80000"/>
            </a:schemeClr>
          </a:solidFill>
        </p:spPr>
        <p:txBody>
          <a:bodyPr wrap="square" rtlCol="0">
            <a:spAutoFit/>
          </a:bodyPr>
          <a:lstStyle/>
          <a:p>
            <a:pPr algn="ctr">
              <a:buClr>
                <a:srgbClr val="FF0000"/>
              </a:buClr>
            </a:pPr>
            <a:r>
              <a:rPr lang="en-US" sz="2200" b="1" i="1" dirty="0">
                <a:solidFill>
                  <a:schemeClr val="tx1">
                    <a:lumMod val="65000"/>
                    <a:lumOff val="35000"/>
                  </a:schemeClr>
                </a:solidFill>
              </a:rPr>
              <a:t>Today’s Presenters</a:t>
            </a:r>
          </a:p>
        </p:txBody>
      </p:sp>
      <p:sp>
        <p:nvSpPr>
          <p:cNvPr id="12" name="AutoShape 4" descr="Image result for canada flag">
            <a:extLst>
              <a:ext uri="{FF2B5EF4-FFF2-40B4-BE49-F238E27FC236}">
                <a16:creationId xmlns:a16="http://schemas.microsoft.com/office/drawing/2014/main" id="{F1C95F19-009B-4136-87E9-DC258A98074A}"/>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TextBox 14">
            <a:extLst>
              <a:ext uri="{FF2B5EF4-FFF2-40B4-BE49-F238E27FC236}">
                <a16:creationId xmlns:a16="http://schemas.microsoft.com/office/drawing/2014/main" id="{D298AB97-B620-495E-8DA7-218B547ADBD6}"/>
              </a:ext>
            </a:extLst>
          </p:cNvPr>
          <p:cNvSpPr txBox="1"/>
          <p:nvPr/>
        </p:nvSpPr>
        <p:spPr>
          <a:xfrm>
            <a:off x="815352" y="1475609"/>
            <a:ext cx="5619954" cy="851297"/>
          </a:xfrm>
          <a:prstGeom prst="roundRect">
            <a:avLst/>
          </a:prstGeom>
          <a:solidFill>
            <a:schemeClr val="tx2">
              <a:lumMod val="20000"/>
              <a:lumOff val="80000"/>
            </a:schemeClr>
          </a:solidFill>
        </p:spPr>
        <p:txBody>
          <a:bodyPr wrap="square" rtlCol="0">
            <a:spAutoFit/>
          </a:bodyPr>
          <a:lstStyle/>
          <a:p>
            <a:pPr lvl="1">
              <a:buClr>
                <a:srgbClr val="FF0000"/>
              </a:buClr>
            </a:pPr>
            <a:r>
              <a:rPr lang="en-US" sz="2200" dirty="0">
                <a:solidFill>
                  <a:schemeClr val="tx1">
                    <a:lumMod val="65000"/>
                    <a:lumOff val="35000"/>
                  </a:schemeClr>
                </a:solidFill>
              </a:rPr>
              <a:t>Mark Green – </a:t>
            </a:r>
          </a:p>
          <a:p>
            <a:pPr lvl="1">
              <a:buClr>
                <a:srgbClr val="FF0000"/>
              </a:buClr>
            </a:pPr>
            <a:r>
              <a:rPr lang="en-US" sz="2200" dirty="0">
                <a:solidFill>
                  <a:schemeClr val="tx1">
                    <a:lumMod val="65000"/>
                    <a:lumOff val="35000"/>
                  </a:schemeClr>
                </a:solidFill>
              </a:rPr>
              <a:t>Buffalo Account Manager</a:t>
            </a:r>
          </a:p>
        </p:txBody>
      </p:sp>
      <p:pic>
        <p:nvPicPr>
          <p:cNvPr id="16" name="Picture 15" descr="A person smiling for the camera&#10;&#10;Description automatically generated">
            <a:extLst>
              <a:ext uri="{FF2B5EF4-FFF2-40B4-BE49-F238E27FC236}">
                <a16:creationId xmlns:a16="http://schemas.microsoft.com/office/drawing/2014/main" id="{D6CD757E-03D2-4A8A-B3C7-DFB219D95982}"/>
              </a:ext>
            </a:extLst>
          </p:cNvPr>
          <p:cNvPicPr>
            <a:picLocks noChangeAspect="1"/>
          </p:cNvPicPr>
          <p:nvPr/>
        </p:nvPicPr>
        <p:blipFill>
          <a:blip r:embed="rId7"/>
          <a:stretch>
            <a:fillRect/>
          </a:stretch>
        </p:blipFill>
        <p:spPr>
          <a:xfrm>
            <a:off x="7095313" y="1389288"/>
            <a:ext cx="898775" cy="883412"/>
          </a:xfrm>
          <a:prstGeom prst="rect">
            <a:avLst/>
          </a:prstGeom>
        </p:spPr>
      </p:pic>
      <p:sp>
        <p:nvSpPr>
          <p:cNvPr id="13" name="TextBox 12">
            <a:extLst>
              <a:ext uri="{FF2B5EF4-FFF2-40B4-BE49-F238E27FC236}">
                <a16:creationId xmlns:a16="http://schemas.microsoft.com/office/drawing/2014/main" id="{0AA1DAD4-B186-4B77-87B5-09DCFAC6E355}"/>
              </a:ext>
            </a:extLst>
          </p:cNvPr>
          <p:cNvSpPr txBox="1"/>
          <p:nvPr/>
        </p:nvSpPr>
        <p:spPr>
          <a:xfrm>
            <a:off x="822257" y="2603382"/>
            <a:ext cx="5619954" cy="851297"/>
          </a:xfrm>
          <a:prstGeom prst="roundRect">
            <a:avLst/>
          </a:prstGeom>
          <a:solidFill>
            <a:schemeClr val="tx2">
              <a:lumMod val="20000"/>
              <a:lumOff val="80000"/>
            </a:schemeClr>
          </a:solidFill>
        </p:spPr>
        <p:txBody>
          <a:bodyPr wrap="square" rtlCol="0">
            <a:spAutoFit/>
          </a:bodyPr>
          <a:lstStyle/>
          <a:p>
            <a:pPr lvl="1">
              <a:buClr>
                <a:srgbClr val="FF0000"/>
              </a:buClr>
            </a:pPr>
            <a:r>
              <a:rPr lang="en-US" sz="2200" dirty="0">
                <a:solidFill>
                  <a:schemeClr val="tx1">
                    <a:lumMod val="65000"/>
                    <a:lumOff val="35000"/>
                  </a:schemeClr>
                </a:solidFill>
              </a:rPr>
              <a:t>Gary Thomas – </a:t>
            </a:r>
          </a:p>
          <a:p>
            <a:pPr lvl="1">
              <a:buClr>
                <a:srgbClr val="FF0000"/>
              </a:buClr>
            </a:pPr>
            <a:r>
              <a:rPr lang="en-US" sz="2200" dirty="0">
                <a:solidFill>
                  <a:schemeClr val="tx1">
                    <a:lumMod val="65000"/>
                    <a:lumOff val="35000"/>
                  </a:schemeClr>
                </a:solidFill>
              </a:rPr>
              <a:t>Buffalo Sales Engineer</a:t>
            </a:r>
          </a:p>
        </p:txBody>
      </p:sp>
      <p:pic>
        <p:nvPicPr>
          <p:cNvPr id="9" name="Picture 8" descr="A picture containing light&#10;&#10;Description automatically generated">
            <a:extLst>
              <a:ext uri="{FF2B5EF4-FFF2-40B4-BE49-F238E27FC236}">
                <a16:creationId xmlns:a16="http://schemas.microsoft.com/office/drawing/2014/main" id="{E3333F25-F122-41B8-A906-578F3CB10A25}"/>
              </a:ext>
            </a:extLst>
          </p:cNvPr>
          <p:cNvPicPr>
            <a:picLocks noChangeAspect="1"/>
          </p:cNvPicPr>
          <p:nvPr/>
        </p:nvPicPr>
        <p:blipFill>
          <a:blip r:embed="rId8"/>
          <a:stretch>
            <a:fillRect/>
          </a:stretch>
        </p:blipFill>
        <p:spPr>
          <a:xfrm>
            <a:off x="7018025" y="2667984"/>
            <a:ext cx="1019127" cy="927122"/>
          </a:xfrm>
          <a:prstGeom prst="rect">
            <a:avLst/>
          </a:prstGeom>
        </p:spPr>
      </p:pic>
      <p:pic>
        <p:nvPicPr>
          <p:cNvPr id="10" name="Picture 9">
            <a:extLst>
              <a:ext uri="{FF2B5EF4-FFF2-40B4-BE49-F238E27FC236}">
                <a16:creationId xmlns:a16="http://schemas.microsoft.com/office/drawing/2014/main" id="{02740634-70D8-44B8-AB72-0AAE759633E6}"/>
              </a:ext>
            </a:extLst>
          </p:cNvPr>
          <p:cNvPicPr>
            <a:picLocks noChangeAspect="1"/>
          </p:cNvPicPr>
          <p:nvPr/>
        </p:nvPicPr>
        <p:blipFill>
          <a:blip r:embed="rId9"/>
          <a:stretch>
            <a:fillRect/>
          </a:stretch>
        </p:blipFill>
        <p:spPr>
          <a:xfrm>
            <a:off x="7149789" y="1427479"/>
            <a:ext cx="806504" cy="1031408"/>
          </a:xfrm>
          <a:prstGeom prst="rect">
            <a:avLst/>
          </a:prstGeom>
        </p:spPr>
      </p:pic>
      <p:pic>
        <p:nvPicPr>
          <p:cNvPr id="17" name="Picture 16" descr="A close up of a person&#10;&#10;Description automatically generated">
            <a:extLst>
              <a:ext uri="{FF2B5EF4-FFF2-40B4-BE49-F238E27FC236}">
                <a16:creationId xmlns:a16="http://schemas.microsoft.com/office/drawing/2014/main" id="{CB8A381B-1BAD-4657-AF86-32A3593CFFDF}"/>
              </a:ext>
            </a:extLst>
          </p:cNvPr>
          <p:cNvPicPr>
            <a:picLocks noChangeAspect="1"/>
          </p:cNvPicPr>
          <p:nvPr/>
        </p:nvPicPr>
        <p:blipFill>
          <a:blip r:embed="rId10"/>
          <a:stretch>
            <a:fillRect/>
          </a:stretch>
        </p:blipFill>
        <p:spPr>
          <a:xfrm>
            <a:off x="7049857" y="1344201"/>
            <a:ext cx="1119359" cy="1117265"/>
          </a:xfrm>
          <a:prstGeom prst="rect">
            <a:avLst/>
          </a:prstGeom>
        </p:spPr>
      </p:pic>
      <p:pic>
        <p:nvPicPr>
          <p:cNvPr id="18" name="Picture 17" descr="Buffalo red logo.png">
            <a:extLst>
              <a:ext uri="{FF2B5EF4-FFF2-40B4-BE49-F238E27FC236}">
                <a16:creationId xmlns:a16="http://schemas.microsoft.com/office/drawing/2014/main" id="{638D02FF-1BC7-49E5-9967-D011CDAFF1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0801" y="2375607"/>
            <a:ext cx="901335" cy="169140"/>
          </a:xfrm>
          <a:prstGeom prst="rect">
            <a:avLst/>
          </a:prstGeom>
        </p:spPr>
      </p:pic>
    </p:spTree>
    <p:extLst>
      <p:ext uri="{BB962C8B-B14F-4D97-AF65-F5344CB8AC3E}">
        <p14:creationId xmlns:p14="http://schemas.microsoft.com/office/powerpoint/2010/main" val="3981022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2474" y="888592"/>
            <a:ext cx="7998125" cy="2862322"/>
          </a:xfrm>
          <a:prstGeom prst="rect">
            <a:avLst/>
          </a:prstGeom>
          <a:noFill/>
        </p:spPr>
        <p:txBody>
          <a:bodyPr wrap="square" rtlCol="0">
            <a:spAutoFit/>
          </a:bodyPr>
          <a:lstStyle/>
          <a:p>
            <a:pPr marL="342900" indent="-342900">
              <a:buClr>
                <a:srgbClr val="FF0000"/>
              </a:buClr>
              <a:buFont typeface="Wingdings" panose="05000000000000000000" pitchFamily="2" charset="2"/>
              <a:buChar char="§"/>
            </a:pPr>
            <a:r>
              <a:rPr lang="en-US" sz="2400" b="1" dirty="0">
                <a:solidFill>
                  <a:schemeClr val="tx1">
                    <a:lumMod val="65000"/>
                    <a:lumOff val="35000"/>
                  </a:schemeClr>
                </a:solidFill>
              </a:rPr>
              <a:t>Founded in 1974 - 45+ years</a:t>
            </a:r>
          </a:p>
          <a:p>
            <a:pPr marL="800100" lvl="1" indent="-342900">
              <a:buClr>
                <a:srgbClr val="FF0000"/>
              </a:buClr>
              <a:buFont typeface="Wingdings" panose="05000000000000000000" pitchFamily="2" charset="2"/>
              <a:buChar char="§"/>
            </a:pPr>
            <a:r>
              <a:rPr lang="en-US" dirty="0">
                <a:solidFill>
                  <a:schemeClr val="tx1">
                    <a:lumMod val="65000"/>
                    <a:lumOff val="35000"/>
                  </a:schemeClr>
                </a:solidFill>
              </a:rPr>
              <a:t>Headquarters - Nagoya, Japan</a:t>
            </a:r>
          </a:p>
          <a:p>
            <a:pPr marL="1257300" lvl="2" indent="-342900">
              <a:buClr>
                <a:srgbClr val="FF0000"/>
              </a:buClr>
              <a:buFont typeface="Wingdings" panose="05000000000000000000" pitchFamily="2" charset="2"/>
              <a:buChar char="§"/>
            </a:pPr>
            <a:r>
              <a:rPr lang="en-US" dirty="0">
                <a:solidFill>
                  <a:schemeClr val="tx1">
                    <a:lumMod val="65000"/>
                    <a:lumOff val="35000"/>
                  </a:schemeClr>
                </a:solidFill>
              </a:rPr>
              <a:t>Publically Traded on Tokyo Stock Exchange</a:t>
            </a:r>
          </a:p>
          <a:p>
            <a:pPr marL="800100" lvl="1" indent="-342900">
              <a:buClr>
                <a:srgbClr val="FF0000"/>
              </a:buClr>
              <a:buFont typeface="Wingdings" panose="05000000000000000000" pitchFamily="2" charset="2"/>
              <a:buChar char="§"/>
            </a:pPr>
            <a:r>
              <a:rPr lang="en-US" dirty="0">
                <a:solidFill>
                  <a:schemeClr val="tx1">
                    <a:lumMod val="65000"/>
                    <a:lumOff val="35000"/>
                  </a:schemeClr>
                </a:solidFill>
              </a:rPr>
              <a:t>North American HQ – Austin, TX</a:t>
            </a:r>
          </a:p>
          <a:p>
            <a:pPr marL="800100" lvl="1" indent="-342900">
              <a:buClr>
                <a:srgbClr val="FF0000"/>
              </a:buClr>
              <a:buFont typeface="Wingdings" panose="05000000000000000000" pitchFamily="2" charset="2"/>
              <a:buChar char="§"/>
            </a:pPr>
            <a:r>
              <a:rPr lang="en-US" dirty="0">
                <a:solidFill>
                  <a:schemeClr val="tx1">
                    <a:lumMod val="65000"/>
                    <a:lumOff val="35000"/>
                  </a:schemeClr>
                </a:solidFill>
              </a:rPr>
              <a:t>Award winning North American Tech Support</a:t>
            </a:r>
            <a:endParaRPr lang="en-US" dirty="0">
              <a:solidFill>
                <a:schemeClr val="bg1"/>
              </a:solidFill>
            </a:endParaRPr>
          </a:p>
          <a:p>
            <a:pPr marL="342900" indent="-342900">
              <a:buClr>
                <a:srgbClr val="FF0000"/>
              </a:buClr>
              <a:buFont typeface="Wingdings" panose="05000000000000000000" pitchFamily="2" charset="2"/>
              <a:buChar char="§"/>
            </a:pPr>
            <a:r>
              <a:rPr lang="en-US" sz="2400" b="1" dirty="0">
                <a:solidFill>
                  <a:schemeClr val="tx1">
                    <a:lumMod val="65000"/>
                    <a:lumOff val="35000"/>
                  </a:schemeClr>
                </a:solidFill>
              </a:rPr>
              <a:t>Committed to SMB</a:t>
            </a:r>
          </a:p>
          <a:p>
            <a:pPr marL="800100" lvl="1" indent="-342900">
              <a:buClr>
                <a:srgbClr val="FF0000"/>
              </a:buClr>
              <a:buFont typeface="Wingdings" panose="05000000000000000000" pitchFamily="2" charset="2"/>
              <a:buChar char="§"/>
            </a:pPr>
            <a:r>
              <a:rPr lang="en-US" dirty="0">
                <a:solidFill>
                  <a:schemeClr val="tx1">
                    <a:lumMod val="65000"/>
                    <a:lumOff val="35000"/>
                  </a:schemeClr>
                </a:solidFill>
              </a:rPr>
              <a:t>Purpose Built Engineered Products &amp; Solutions</a:t>
            </a:r>
          </a:p>
          <a:p>
            <a:pPr marL="800100" lvl="1" indent="-342900">
              <a:buClr>
                <a:srgbClr val="FF0000"/>
              </a:buClr>
              <a:buFont typeface="Wingdings" panose="05000000000000000000" pitchFamily="2" charset="2"/>
              <a:buChar char="§"/>
            </a:pPr>
            <a:r>
              <a:rPr lang="en-US" dirty="0">
                <a:solidFill>
                  <a:schemeClr val="tx1">
                    <a:lumMod val="65000"/>
                    <a:lumOff val="35000"/>
                  </a:schemeClr>
                </a:solidFill>
              </a:rPr>
              <a:t>Dedicated Pre &amp; Post sales resources</a:t>
            </a:r>
            <a:endParaRPr lang="en-US" sz="3200" dirty="0">
              <a:solidFill>
                <a:schemeClr val="bg1"/>
              </a:solidFill>
            </a:endParaRPr>
          </a:p>
          <a:p>
            <a:pPr marL="342900" indent="-342900">
              <a:buClr>
                <a:srgbClr val="FF0000"/>
              </a:buClr>
              <a:buFont typeface="Wingdings" panose="05000000000000000000" pitchFamily="2" charset="2"/>
              <a:buChar char="§"/>
            </a:pPr>
            <a:r>
              <a:rPr lang="en-US" sz="2400" b="1" dirty="0">
                <a:solidFill>
                  <a:schemeClr val="tx1">
                    <a:lumMod val="65000"/>
                    <a:lumOff val="35000"/>
                  </a:schemeClr>
                </a:solidFill>
              </a:rPr>
              <a:t>Network Storage &amp; Networking Product Strength</a:t>
            </a: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3927" y="28611"/>
            <a:ext cx="6089688" cy="463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right side triangle-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9216" y="0"/>
            <a:ext cx="1145350" cy="5330743"/>
          </a:xfrm>
          <a:prstGeom prst="rect">
            <a:avLst/>
          </a:prstGeom>
        </p:spPr>
      </p:pic>
      <p:pic>
        <p:nvPicPr>
          <p:cNvPr id="8" name="Picture 7" descr="top left corner-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18" y="-145427"/>
            <a:ext cx="898775" cy="4162450"/>
          </a:xfrm>
          <a:prstGeom prst="rect">
            <a:avLst/>
          </a:prstGeom>
        </p:spPr>
      </p:pic>
      <p:pic>
        <p:nvPicPr>
          <p:cNvPr id="9" name="Picture 8" descr="Buffalo red logo.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005" y="54490"/>
            <a:ext cx="2137180" cy="401053"/>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25172" y="667445"/>
            <a:ext cx="3200802" cy="1764442"/>
          </a:xfrm>
          <a:prstGeom prst="rect">
            <a:avLst/>
          </a:prstGeom>
        </p:spPr>
      </p:pic>
    </p:spTree>
    <p:extLst>
      <p:ext uri="{BB962C8B-B14F-4D97-AF65-F5344CB8AC3E}">
        <p14:creationId xmlns:p14="http://schemas.microsoft.com/office/powerpoint/2010/main" val="4284832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21"/>
          <p:cNvSpPr>
            <a:spLocks noChangeArrowheads="1"/>
          </p:cNvSpPr>
          <p:nvPr/>
        </p:nvSpPr>
        <p:spPr bwMode="auto">
          <a:xfrm>
            <a:off x="7758479" y="2214604"/>
            <a:ext cx="923161" cy="38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prstDash val="sysDash"/>
                <a:miter lim="800000"/>
                <a:headEnd/>
                <a:tailEnd/>
              </a14:hiddenLine>
            </a:ext>
          </a:extLst>
        </p:spPr>
        <p:txBody>
          <a:bodyPr wrap="none" anchor="ctr"/>
          <a:lstStyle/>
          <a:p>
            <a:pPr algn="ctr"/>
            <a:r>
              <a:rPr lang="en-US" altLang="en-US" dirty="0">
                <a:solidFill>
                  <a:schemeClr val="bg1"/>
                </a:solidFill>
                <a:latin typeface="メイリオ" pitchFamily="50" charset="-128"/>
                <a:ea typeface="メイリオ" pitchFamily="50" charset="-128"/>
                <a:cs typeface="メイリオ" pitchFamily="50" charset="-128"/>
                <a:sym typeface="メイリオ" pitchFamily="50" charset="-128"/>
              </a:rPr>
              <a:t>RAID5</a:t>
            </a:r>
            <a:endParaRPr lang="ja-JP" altLang="en-US" dirty="0">
              <a:solidFill>
                <a:schemeClr val="bg1"/>
              </a:solidFill>
              <a:latin typeface="メイリオ" pitchFamily="50" charset="-128"/>
              <a:ea typeface="メイリオ" pitchFamily="50" charset="-128"/>
              <a:cs typeface="メイリオ" pitchFamily="50" charset="-128"/>
              <a:sym typeface="メイリオ" pitchFamily="50" charset="-128"/>
            </a:endParaRPr>
          </a:p>
        </p:txBody>
      </p:sp>
      <p:pic>
        <p:nvPicPr>
          <p:cNvPr id="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3927" y="28611"/>
            <a:ext cx="6089688" cy="463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descr="right side triangle-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9216" y="0"/>
            <a:ext cx="1145350" cy="5330743"/>
          </a:xfrm>
          <a:prstGeom prst="rect">
            <a:avLst/>
          </a:prstGeom>
        </p:spPr>
      </p:pic>
      <p:pic>
        <p:nvPicPr>
          <p:cNvPr id="15" name="Picture 14" descr="top left corner-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18" y="-145427"/>
            <a:ext cx="898775" cy="4162450"/>
          </a:xfrm>
          <a:prstGeom prst="rect">
            <a:avLst/>
          </a:prstGeom>
        </p:spPr>
      </p:pic>
      <p:pic>
        <p:nvPicPr>
          <p:cNvPr id="16" name="Picture 15" descr="Buffalo red logo.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005" y="54490"/>
            <a:ext cx="2137180" cy="401053"/>
          </a:xfrm>
          <a:prstGeom prst="rect">
            <a:avLst/>
          </a:prstGeom>
        </p:spPr>
      </p:pic>
      <p:sp>
        <p:nvSpPr>
          <p:cNvPr id="20" name="Title 1"/>
          <p:cNvSpPr txBox="1">
            <a:spLocks/>
          </p:cNvSpPr>
          <p:nvPr/>
        </p:nvSpPr>
        <p:spPr>
          <a:xfrm>
            <a:off x="3053804" y="47264"/>
            <a:ext cx="6019800" cy="381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a:solidFill>
                  <a:schemeClr val="bg1"/>
                </a:solidFill>
                <a:latin typeface="+mn-lt"/>
                <a:cs typeface="Arial" panose="020B0604020202020204" pitchFamily="34" charset="0"/>
              </a:rPr>
              <a:t>Details about iSCSI</a:t>
            </a:r>
          </a:p>
        </p:txBody>
      </p:sp>
      <p:sp>
        <p:nvSpPr>
          <p:cNvPr id="24" name="TextBox 23">
            <a:extLst>
              <a:ext uri="{FF2B5EF4-FFF2-40B4-BE49-F238E27FC236}">
                <a16:creationId xmlns:a16="http://schemas.microsoft.com/office/drawing/2014/main" id="{BAC5F9C5-2387-479E-B6B7-FDD0CB5BE6D9}"/>
              </a:ext>
            </a:extLst>
          </p:cNvPr>
          <p:cNvSpPr txBox="1"/>
          <p:nvPr/>
        </p:nvSpPr>
        <p:spPr>
          <a:xfrm>
            <a:off x="1692246" y="3066166"/>
            <a:ext cx="2879754" cy="830997"/>
          </a:xfrm>
          <a:prstGeom prst="rect">
            <a:avLst/>
          </a:prstGeom>
          <a:noFill/>
        </p:spPr>
        <p:txBody>
          <a:bodyPr wrap="square" rtlCol="0">
            <a:spAutoFit/>
          </a:bodyPr>
          <a:lstStyle/>
          <a:p>
            <a:r>
              <a:rPr lang="en-US" sz="1600" dirty="0">
                <a:solidFill>
                  <a:schemeClr val="bg1"/>
                </a:solidFill>
                <a:latin typeface="+mj-lt"/>
              </a:rPr>
              <a:t>Save yourself the hassle of calling different manufacturers for drive or chassis support</a:t>
            </a:r>
          </a:p>
        </p:txBody>
      </p:sp>
      <p:sp>
        <p:nvSpPr>
          <p:cNvPr id="18" name="Rectangle: Rounded Corners 17">
            <a:extLst>
              <a:ext uri="{FF2B5EF4-FFF2-40B4-BE49-F238E27FC236}">
                <a16:creationId xmlns:a16="http://schemas.microsoft.com/office/drawing/2014/main" id="{1323E85B-EAAE-43B6-8BF6-2C80E72D3AC4}"/>
              </a:ext>
            </a:extLst>
          </p:cNvPr>
          <p:cNvSpPr/>
          <p:nvPr/>
        </p:nvSpPr>
        <p:spPr>
          <a:xfrm>
            <a:off x="684235" y="934403"/>
            <a:ext cx="7634703" cy="384148"/>
          </a:xfrm>
          <a:prstGeom prst="round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a:p>
            <a:pPr algn="ctr"/>
            <a:r>
              <a:rPr lang="en-US" sz="2000" b="1" dirty="0"/>
              <a:t>Why is iSCSI Known for Server Expansion?</a:t>
            </a:r>
          </a:p>
          <a:p>
            <a:pPr algn="ctr"/>
            <a:endParaRPr lang="en-US" sz="2000" b="1" dirty="0"/>
          </a:p>
        </p:txBody>
      </p:sp>
      <p:pic>
        <p:nvPicPr>
          <p:cNvPr id="5" name="Picture 4" descr="A close up of a device&#10;&#10;Description automatically generated">
            <a:extLst>
              <a:ext uri="{FF2B5EF4-FFF2-40B4-BE49-F238E27FC236}">
                <a16:creationId xmlns:a16="http://schemas.microsoft.com/office/drawing/2014/main" id="{629CD927-9C5E-45BF-9542-B149335A2E8E}"/>
              </a:ext>
            </a:extLst>
          </p:cNvPr>
          <p:cNvPicPr>
            <a:picLocks noChangeAspect="1"/>
          </p:cNvPicPr>
          <p:nvPr/>
        </p:nvPicPr>
        <p:blipFill>
          <a:blip r:embed="rId7"/>
          <a:stretch>
            <a:fillRect/>
          </a:stretch>
        </p:blipFill>
        <p:spPr>
          <a:xfrm>
            <a:off x="2269022" y="2045182"/>
            <a:ext cx="5731933" cy="2999712"/>
          </a:xfrm>
          <a:prstGeom prst="rect">
            <a:avLst/>
          </a:prstGeom>
        </p:spPr>
      </p:pic>
      <p:sp>
        <p:nvSpPr>
          <p:cNvPr id="12" name="TextBox 11">
            <a:extLst>
              <a:ext uri="{FF2B5EF4-FFF2-40B4-BE49-F238E27FC236}">
                <a16:creationId xmlns:a16="http://schemas.microsoft.com/office/drawing/2014/main" id="{F7121682-B2E5-41F8-AA48-123077978C72}"/>
              </a:ext>
            </a:extLst>
          </p:cNvPr>
          <p:cNvSpPr txBox="1"/>
          <p:nvPr/>
        </p:nvSpPr>
        <p:spPr>
          <a:xfrm>
            <a:off x="828526" y="1412490"/>
            <a:ext cx="7876635" cy="369332"/>
          </a:xfrm>
          <a:prstGeom prst="rect">
            <a:avLst/>
          </a:prstGeom>
          <a:noFill/>
        </p:spPr>
        <p:txBody>
          <a:bodyPr wrap="square" rtlCol="0">
            <a:spAutoFit/>
          </a:bodyPr>
          <a:lstStyle/>
          <a:p>
            <a:r>
              <a:rPr lang="en-US" dirty="0"/>
              <a:t>iSCSI allows a storage array to emulate an internal hard drive in another system</a:t>
            </a:r>
          </a:p>
        </p:txBody>
      </p:sp>
    </p:spTree>
    <p:extLst>
      <p:ext uri="{BB962C8B-B14F-4D97-AF65-F5344CB8AC3E}">
        <p14:creationId xmlns:p14="http://schemas.microsoft.com/office/powerpoint/2010/main" val="168094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21"/>
          <p:cNvSpPr>
            <a:spLocks noChangeArrowheads="1"/>
          </p:cNvSpPr>
          <p:nvPr/>
        </p:nvSpPr>
        <p:spPr bwMode="auto">
          <a:xfrm>
            <a:off x="7758479" y="2214604"/>
            <a:ext cx="923161" cy="38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prstDash val="sysDash"/>
                <a:miter lim="800000"/>
                <a:headEnd/>
                <a:tailEnd/>
              </a14:hiddenLine>
            </a:ext>
          </a:extLst>
        </p:spPr>
        <p:txBody>
          <a:bodyPr wrap="none" anchor="ctr"/>
          <a:lstStyle/>
          <a:p>
            <a:pPr algn="ctr"/>
            <a:r>
              <a:rPr lang="en-US" altLang="en-US" dirty="0">
                <a:solidFill>
                  <a:schemeClr val="bg1"/>
                </a:solidFill>
                <a:latin typeface="メイリオ" pitchFamily="50" charset="-128"/>
                <a:ea typeface="メイリオ" pitchFamily="50" charset="-128"/>
                <a:cs typeface="メイリオ" pitchFamily="50" charset="-128"/>
                <a:sym typeface="メイリオ" pitchFamily="50" charset="-128"/>
              </a:rPr>
              <a:t>RAID5</a:t>
            </a:r>
            <a:endParaRPr lang="ja-JP" altLang="en-US">
              <a:solidFill>
                <a:schemeClr val="bg1"/>
              </a:solidFill>
              <a:latin typeface="メイリオ" pitchFamily="50" charset="-128"/>
              <a:ea typeface="メイリオ" pitchFamily="50" charset="-128"/>
              <a:cs typeface="メイリオ" pitchFamily="50" charset="-128"/>
              <a:sym typeface="メイリオ" pitchFamily="50" charset="-128"/>
            </a:endParaRPr>
          </a:p>
        </p:txBody>
      </p:sp>
      <p:pic>
        <p:nvPicPr>
          <p:cNvPr id="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3927" y="28611"/>
            <a:ext cx="6089688" cy="463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descr="Buffalo red logo.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005" y="54490"/>
            <a:ext cx="2137180" cy="401053"/>
          </a:xfrm>
          <a:prstGeom prst="rect">
            <a:avLst/>
          </a:prstGeom>
        </p:spPr>
      </p:pic>
      <p:sp>
        <p:nvSpPr>
          <p:cNvPr id="20" name="Title 1"/>
          <p:cNvSpPr txBox="1">
            <a:spLocks/>
          </p:cNvSpPr>
          <p:nvPr/>
        </p:nvSpPr>
        <p:spPr>
          <a:xfrm>
            <a:off x="3053804" y="47264"/>
            <a:ext cx="6019800" cy="381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a:solidFill>
                  <a:schemeClr val="bg1"/>
                </a:solidFill>
                <a:latin typeface="+mn-lt"/>
                <a:cs typeface="Arial" panose="020B0604020202020204" pitchFamily="34" charset="0"/>
              </a:rPr>
              <a:t>Details about iSCSI</a:t>
            </a:r>
          </a:p>
        </p:txBody>
      </p:sp>
      <p:sp>
        <p:nvSpPr>
          <p:cNvPr id="24" name="TextBox 23">
            <a:extLst>
              <a:ext uri="{FF2B5EF4-FFF2-40B4-BE49-F238E27FC236}">
                <a16:creationId xmlns:a16="http://schemas.microsoft.com/office/drawing/2014/main" id="{BAC5F9C5-2387-479E-B6B7-FDD0CB5BE6D9}"/>
              </a:ext>
            </a:extLst>
          </p:cNvPr>
          <p:cNvSpPr txBox="1"/>
          <p:nvPr/>
        </p:nvSpPr>
        <p:spPr>
          <a:xfrm>
            <a:off x="1692246" y="3066166"/>
            <a:ext cx="2879754" cy="830997"/>
          </a:xfrm>
          <a:prstGeom prst="rect">
            <a:avLst/>
          </a:prstGeom>
          <a:noFill/>
        </p:spPr>
        <p:txBody>
          <a:bodyPr wrap="square" rtlCol="0">
            <a:spAutoFit/>
          </a:bodyPr>
          <a:lstStyle/>
          <a:p>
            <a:r>
              <a:rPr lang="en-US" sz="1600" dirty="0">
                <a:solidFill>
                  <a:schemeClr val="bg1"/>
                </a:solidFill>
                <a:latin typeface="+mj-lt"/>
              </a:rPr>
              <a:t>Save yourself the hassle of calling different manufacturers for drive or chassis support</a:t>
            </a:r>
          </a:p>
        </p:txBody>
      </p:sp>
      <p:sp>
        <p:nvSpPr>
          <p:cNvPr id="18" name="Rectangle: Rounded Corners 17">
            <a:extLst>
              <a:ext uri="{FF2B5EF4-FFF2-40B4-BE49-F238E27FC236}">
                <a16:creationId xmlns:a16="http://schemas.microsoft.com/office/drawing/2014/main" id="{1323E85B-EAAE-43B6-8BF6-2C80E72D3AC4}"/>
              </a:ext>
            </a:extLst>
          </p:cNvPr>
          <p:cNvSpPr/>
          <p:nvPr/>
        </p:nvSpPr>
        <p:spPr>
          <a:xfrm>
            <a:off x="684235" y="934403"/>
            <a:ext cx="7419241" cy="384148"/>
          </a:xfrm>
          <a:prstGeom prst="round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a:p>
            <a:pPr algn="ctr"/>
            <a:r>
              <a:rPr lang="en-US" sz="2000" b="1" dirty="0"/>
              <a:t>Why is iSCSI relevant?</a:t>
            </a:r>
          </a:p>
          <a:p>
            <a:pPr algn="ctr"/>
            <a:endParaRPr lang="en-US" sz="2000" b="1" dirty="0"/>
          </a:p>
        </p:txBody>
      </p:sp>
      <p:sp>
        <p:nvSpPr>
          <p:cNvPr id="2" name="TextBox 1">
            <a:extLst>
              <a:ext uri="{FF2B5EF4-FFF2-40B4-BE49-F238E27FC236}">
                <a16:creationId xmlns:a16="http://schemas.microsoft.com/office/drawing/2014/main" id="{5F007244-7A05-466F-8A30-7507E9BD44F0}"/>
              </a:ext>
            </a:extLst>
          </p:cNvPr>
          <p:cNvSpPr txBox="1"/>
          <p:nvPr/>
        </p:nvSpPr>
        <p:spPr>
          <a:xfrm>
            <a:off x="805005" y="1423358"/>
            <a:ext cx="7478444" cy="646331"/>
          </a:xfrm>
          <a:prstGeom prst="rect">
            <a:avLst/>
          </a:prstGeom>
          <a:noFill/>
        </p:spPr>
        <p:txBody>
          <a:bodyPr wrap="square" rtlCol="0">
            <a:spAutoFit/>
          </a:bodyPr>
          <a:lstStyle/>
          <a:p>
            <a:r>
              <a:rPr lang="en-US" dirty="0"/>
              <a:t>iSCSI offers the best cost for performance value when adding storage space to a virtual host (server).</a:t>
            </a:r>
          </a:p>
        </p:txBody>
      </p:sp>
      <p:pic>
        <p:nvPicPr>
          <p:cNvPr id="5" name="Picture 4" descr="A picture containing computer&#10;&#10;Description automatically generated">
            <a:extLst>
              <a:ext uri="{FF2B5EF4-FFF2-40B4-BE49-F238E27FC236}">
                <a16:creationId xmlns:a16="http://schemas.microsoft.com/office/drawing/2014/main" id="{0B29EBB6-E6E2-4383-85C2-1E9AFF5C520F}"/>
              </a:ext>
            </a:extLst>
          </p:cNvPr>
          <p:cNvPicPr>
            <a:picLocks noChangeAspect="1"/>
          </p:cNvPicPr>
          <p:nvPr/>
        </p:nvPicPr>
        <p:blipFill>
          <a:blip r:embed="rId5"/>
          <a:stretch>
            <a:fillRect/>
          </a:stretch>
        </p:blipFill>
        <p:spPr>
          <a:xfrm>
            <a:off x="372869" y="2028966"/>
            <a:ext cx="7720608" cy="3085923"/>
          </a:xfrm>
          <a:prstGeom prst="rect">
            <a:avLst/>
          </a:prstGeom>
        </p:spPr>
      </p:pic>
      <p:pic>
        <p:nvPicPr>
          <p:cNvPr id="15" name="Picture 14" descr="top left corner-0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18" y="-145427"/>
            <a:ext cx="898775" cy="4162450"/>
          </a:xfrm>
          <a:prstGeom prst="rect">
            <a:avLst/>
          </a:prstGeom>
        </p:spPr>
      </p:pic>
      <p:pic>
        <p:nvPicPr>
          <p:cNvPr id="14" name="Picture 13" descr="right side triangle-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69216" y="0"/>
            <a:ext cx="1145350" cy="5330743"/>
          </a:xfrm>
          <a:prstGeom prst="rect">
            <a:avLst/>
          </a:prstGeom>
        </p:spPr>
      </p:pic>
      <p:sp>
        <p:nvSpPr>
          <p:cNvPr id="3" name="TextBox 2">
            <a:extLst>
              <a:ext uri="{FF2B5EF4-FFF2-40B4-BE49-F238E27FC236}">
                <a16:creationId xmlns:a16="http://schemas.microsoft.com/office/drawing/2014/main" id="{9A91390D-3B0E-4C36-9537-7FC5AC62805F}"/>
              </a:ext>
            </a:extLst>
          </p:cNvPr>
          <p:cNvSpPr txBox="1"/>
          <p:nvPr/>
        </p:nvSpPr>
        <p:spPr>
          <a:xfrm>
            <a:off x="5373576" y="2206663"/>
            <a:ext cx="763652" cy="400110"/>
          </a:xfrm>
          <a:prstGeom prst="rect">
            <a:avLst/>
          </a:prstGeom>
          <a:noFill/>
        </p:spPr>
        <p:txBody>
          <a:bodyPr wrap="square" rtlCol="0">
            <a:spAutoFit/>
          </a:bodyPr>
          <a:lstStyle/>
          <a:p>
            <a:r>
              <a:rPr lang="en-US" sz="2000" b="1" dirty="0">
                <a:solidFill>
                  <a:srgbClr val="00B050"/>
                </a:solidFill>
              </a:rPr>
              <a:t>$$$</a:t>
            </a:r>
          </a:p>
        </p:txBody>
      </p:sp>
      <p:sp>
        <p:nvSpPr>
          <p:cNvPr id="17" name="TextBox 16">
            <a:extLst>
              <a:ext uri="{FF2B5EF4-FFF2-40B4-BE49-F238E27FC236}">
                <a16:creationId xmlns:a16="http://schemas.microsoft.com/office/drawing/2014/main" id="{155756FA-ADE1-4A57-B819-F5281DB6468D}"/>
              </a:ext>
            </a:extLst>
          </p:cNvPr>
          <p:cNvSpPr txBox="1"/>
          <p:nvPr/>
        </p:nvSpPr>
        <p:spPr>
          <a:xfrm>
            <a:off x="7787390" y="3816968"/>
            <a:ext cx="763652" cy="400110"/>
          </a:xfrm>
          <a:prstGeom prst="rect">
            <a:avLst/>
          </a:prstGeom>
          <a:noFill/>
        </p:spPr>
        <p:txBody>
          <a:bodyPr wrap="square" rtlCol="0">
            <a:spAutoFit/>
          </a:bodyPr>
          <a:lstStyle/>
          <a:p>
            <a:r>
              <a:rPr lang="en-US" sz="2000" b="1" dirty="0">
                <a:solidFill>
                  <a:srgbClr val="00B050"/>
                </a:solidFill>
              </a:rPr>
              <a:t>$</a:t>
            </a:r>
          </a:p>
        </p:txBody>
      </p:sp>
    </p:spTree>
    <p:extLst>
      <p:ext uri="{BB962C8B-B14F-4D97-AF65-F5344CB8AC3E}">
        <p14:creationId xmlns:p14="http://schemas.microsoft.com/office/powerpoint/2010/main" val="224485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21"/>
          <p:cNvSpPr>
            <a:spLocks noChangeArrowheads="1"/>
          </p:cNvSpPr>
          <p:nvPr/>
        </p:nvSpPr>
        <p:spPr bwMode="auto">
          <a:xfrm>
            <a:off x="7758479" y="2214604"/>
            <a:ext cx="923161" cy="38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prstDash val="sysDash"/>
                <a:miter lim="800000"/>
                <a:headEnd/>
                <a:tailEnd/>
              </a14:hiddenLine>
            </a:ext>
          </a:extLst>
        </p:spPr>
        <p:txBody>
          <a:bodyPr wrap="none" anchor="ctr"/>
          <a:lstStyle/>
          <a:p>
            <a:pPr algn="ctr"/>
            <a:r>
              <a:rPr lang="en-US" altLang="en-US" dirty="0">
                <a:solidFill>
                  <a:schemeClr val="bg1"/>
                </a:solidFill>
                <a:latin typeface="メイリオ" pitchFamily="50" charset="-128"/>
                <a:ea typeface="メイリオ" pitchFamily="50" charset="-128"/>
                <a:cs typeface="メイリオ" pitchFamily="50" charset="-128"/>
                <a:sym typeface="メイリオ" pitchFamily="50" charset="-128"/>
              </a:rPr>
              <a:t>RAID5</a:t>
            </a:r>
            <a:endParaRPr lang="ja-JP" altLang="en-US">
              <a:solidFill>
                <a:schemeClr val="bg1"/>
              </a:solidFill>
              <a:latin typeface="メイリオ" pitchFamily="50" charset="-128"/>
              <a:ea typeface="メイリオ" pitchFamily="50" charset="-128"/>
              <a:cs typeface="メイリオ" pitchFamily="50" charset="-128"/>
              <a:sym typeface="メイリオ" pitchFamily="50" charset="-128"/>
            </a:endParaRPr>
          </a:p>
        </p:txBody>
      </p:sp>
      <p:pic>
        <p:nvPicPr>
          <p:cNvPr id="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3927" y="28611"/>
            <a:ext cx="6089688" cy="463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descr="right side triangle-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9216" y="0"/>
            <a:ext cx="1145350" cy="5330743"/>
          </a:xfrm>
          <a:prstGeom prst="rect">
            <a:avLst/>
          </a:prstGeom>
        </p:spPr>
      </p:pic>
      <p:pic>
        <p:nvPicPr>
          <p:cNvPr id="15" name="Picture 14" descr="top left corner-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18" y="-145427"/>
            <a:ext cx="898775" cy="4162450"/>
          </a:xfrm>
          <a:prstGeom prst="rect">
            <a:avLst/>
          </a:prstGeom>
        </p:spPr>
      </p:pic>
      <p:pic>
        <p:nvPicPr>
          <p:cNvPr id="16" name="Picture 15" descr="Buffalo red logo.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005" y="54490"/>
            <a:ext cx="2137180" cy="401053"/>
          </a:xfrm>
          <a:prstGeom prst="rect">
            <a:avLst/>
          </a:prstGeom>
        </p:spPr>
      </p:pic>
      <p:sp>
        <p:nvSpPr>
          <p:cNvPr id="20" name="Title 1"/>
          <p:cNvSpPr txBox="1">
            <a:spLocks/>
          </p:cNvSpPr>
          <p:nvPr/>
        </p:nvSpPr>
        <p:spPr>
          <a:xfrm>
            <a:off x="3053804" y="47264"/>
            <a:ext cx="6019800" cy="381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a:solidFill>
                  <a:schemeClr val="bg1"/>
                </a:solidFill>
                <a:latin typeface="+mn-lt"/>
                <a:cs typeface="Arial" panose="020B0604020202020204" pitchFamily="34" charset="0"/>
              </a:rPr>
              <a:t>Performance in a Virtual Environment</a:t>
            </a:r>
          </a:p>
        </p:txBody>
      </p:sp>
      <p:sp>
        <p:nvSpPr>
          <p:cNvPr id="24" name="TextBox 23">
            <a:extLst>
              <a:ext uri="{FF2B5EF4-FFF2-40B4-BE49-F238E27FC236}">
                <a16:creationId xmlns:a16="http://schemas.microsoft.com/office/drawing/2014/main" id="{BAC5F9C5-2387-479E-B6B7-FDD0CB5BE6D9}"/>
              </a:ext>
            </a:extLst>
          </p:cNvPr>
          <p:cNvSpPr txBox="1"/>
          <p:nvPr/>
        </p:nvSpPr>
        <p:spPr>
          <a:xfrm>
            <a:off x="1692246" y="3066166"/>
            <a:ext cx="2879754" cy="830997"/>
          </a:xfrm>
          <a:prstGeom prst="rect">
            <a:avLst/>
          </a:prstGeom>
          <a:noFill/>
        </p:spPr>
        <p:txBody>
          <a:bodyPr wrap="square" rtlCol="0">
            <a:spAutoFit/>
          </a:bodyPr>
          <a:lstStyle/>
          <a:p>
            <a:r>
              <a:rPr lang="en-US" sz="1600" dirty="0">
                <a:solidFill>
                  <a:schemeClr val="bg1"/>
                </a:solidFill>
                <a:latin typeface="+mj-lt"/>
              </a:rPr>
              <a:t>Save yourself the hassle of calling different manufacturers for drive or chassis support</a:t>
            </a:r>
          </a:p>
        </p:txBody>
      </p:sp>
      <p:sp>
        <p:nvSpPr>
          <p:cNvPr id="18" name="Rectangle: Rounded Corners 17">
            <a:extLst>
              <a:ext uri="{FF2B5EF4-FFF2-40B4-BE49-F238E27FC236}">
                <a16:creationId xmlns:a16="http://schemas.microsoft.com/office/drawing/2014/main" id="{1323E85B-EAAE-43B6-8BF6-2C80E72D3AC4}"/>
              </a:ext>
            </a:extLst>
          </p:cNvPr>
          <p:cNvSpPr/>
          <p:nvPr/>
        </p:nvSpPr>
        <p:spPr>
          <a:xfrm>
            <a:off x="695796" y="994275"/>
            <a:ext cx="1212295" cy="244664"/>
          </a:xfrm>
          <a:prstGeom prst="round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p>
          <a:p>
            <a:pPr algn="ctr"/>
            <a:r>
              <a:rPr lang="en-US" sz="2000" b="1" dirty="0"/>
              <a:t>Benefits</a:t>
            </a:r>
          </a:p>
          <a:p>
            <a:pPr algn="ctr"/>
            <a:endParaRPr lang="en-US" sz="2000" b="1" dirty="0"/>
          </a:p>
        </p:txBody>
      </p:sp>
      <p:sp>
        <p:nvSpPr>
          <p:cNvPr id="12" name="TextBox 11">
            <a:extLst>
              <a:ext uri="{FF2B5EF4-FFF2-40B4-BE49-F238E27FC236}">
                <a16:creationId xmlns:a16="http://schemas.microsoft.com/office/drawing/2014/main" id="{5ACE5BBB-DAD6-4E79-8415-223439DD7AF7}"/>
              </a:ext>
            </a:extLst>
          </p:cNvPr>
          <p:cNvSpPr txBox="1"/>
          <p:nvPr/>
        </p:nvSpPr>
        <p:spPr>
          <a:xfrm>
            <a:off x="498683" y="1408339"/>
            <a:ext cx="8465012" cy="1754326"/>
          </a:xfrm>
          <a:prstGeom prst="rect">
            <a:avLst/>
          </a:prstGeom>
          <a:noFill/>
        </p:spPr>
        <p:txBody>
          <a:bodyPr wrap="square" rtlCol="0">
            <a:spAutoFit/>
          </a:bodyPr>
          <a:lstStyle/>
          <a:p>
            <a:pPr marL="285750" indent="-285750">
              <a:buFont typeface="Arial" panose="020B0604020202020204" pitchFamily="34" charset="0"/>
              <a:buChar char="•"/>
            </a:pPr>
            <a:r>
              <a:rPr lang="en-US" dirty="0"/>
              <a:t>Can provide large amounts of storage to a virtual host (server)</a:t>
            </a:r>
          </a:p>
          <a:p>
            <a:pPr marL="285750" indent="-285750">
              <a:buFont typeface="Arial" panose="020B0604020202020204" pitchFamily="34" charset="0"/>
              <a:buChar char="•"/>
            </a:pPr>
            <a:r>
              <a:rPr lang="en-US" dirty="0"/>
              <a:t>No need to add drives to the host itself</a:t>
            </a:r>
          </a:p>
          <a:p>
            <a:pPr marL="285750" indent="-285750">
              <a:buFont typeface="Arial" panose="020B0604020202020204" pitchFamily="34" charset="0"/>
              <a:buChar char="•"/>
            </a:pPr>
            <a:r>
              <a:rPr lang="en-US" dirty="0"/>
              <a:t>Doesn’t sacrifice performance</a:t>
            </a:r>
          </a:p>
          <a:p>
            <a:pPr marL="285750" indent="-285750">
              <a:buFont typeface="Arial" panose="020B0604020202020204" pitchFamily="34" charset="0"/>
              <a:buChar char="•"/>
            </a:pPr>
            <a:r>
              <a:rPr lang="en-US" dirty="0"/>
              <a:t>Can use existing networking equipment</a:t>
            </a:r>
          </a:p>
          <a:p>
            <a:pPr marL="285750" indent="-285750">
              <a:buFont typeface="Arial" panose="020B0604020202020204" pitchFamily="34" charset="0"/>
              <a:buChar char="•"/>
            </a:pPr>
            <a:r>
              <a:rPr lang="en-US" dirty="0"/>
              <a:t>No need to learn fiber SAN topology configuration</a:t>
            </a:r>
          </a:p>
          <a:p>
            <a:pPr marL="285750" indent="-285750">
              <a:buFont typeface="Arial" panose="020B0604020202020204" pitchFamily="34" charset="0"/>
              <a:buChar char="•"/>
            </a:pPr>
            <a:r>
              <a:rPr lang="en-US" u="sng" dirty="0"/>
              <a:t>More cost efficient than fiber SAN</a:t>
            </a:r>
          </a:p>
        </p:txBody>
      </p:sp>
      <p:sp>
        <p:nvSpPr>
          <p:cNvPr id="11" name="TextBox 10">
            <a:extLst>
              <a:ext uri="{FF2B5EF4-FFF2-40B4-BE49-F238E27FC236}">
                <a16:creationId xmlns:a16="http://schemas.microsoft.com/office/drawing/2014/main" id="{8BA1E633-0BEE-4176-8011-C1A45ACD6397}"/>
              </a:ext>
            </a:extLst>
          </p:cNvPr>
          <p:cNvSpPr txBox="1"/>
          <p:nvPr/>
        </p:nvSpPr>
        <p:spPr>
          <a:xfrm>
            <a:off x="694866" y="4313202"/>
            <a:ext cx="7754267" cy="523220"/>
          </a:xfrm>
          <a:prstGeom prst="rect">
            <a:avLst/>
          </a:prstGeom>
          <a:noFill/>
        </p:spPr>
        <p:txBody>
          <a:bodyPr wrap="square" rtlCol="0">
            <a:spAutoFit/>
          </a:bodyPr>
          <a:lstStyle/>
          <a:p>
            <a:r>
              <a:rPr lang="en-US" sz="1400" dirty="0">
                <a:solidFill>
                  <a:srgbClr val="C00000"/>
                </a:solidFill>
              </a:rPr>
              <a:t>* A virtual environment is when an operating system creates an environment to host virtual machines (computers).</a:t>
            </a:r>
          </a:p>
        </p:txBody>
      </p:sp>
    </p:spTree>
    <p:extLst>
      <p:ext uri="{BB962C8B-B14F-4D97-AF65-F5344CB8AC3E}">
        <p14:creationId xmlns:p14="http://schemas.microsoft.com/office/powerpoint/2010/main" val="339518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21"/>
          <p:cNvSpPr>
            <a:spLocks noChangeArrowheads="1"/>
          </p:cNvSpPr>
          <p:nvPr/>
        </p:nvSpPr>
        <p:spPr bwMode="auto">
          <a:xfrm>
            <a:off x="7758479" y="2214604"/>
            <a:ext cx="923161" cy="38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prstDash val="sysDash"/>
                <a:miter lim="800000"/>
                <a:headEnd/>
                <a:tailEnd/>
              </a14:hiddenLine>
            </a:ext>
          </a:extLst>
        </p:spPr>
        <p:txBody>
          <a:bodyPr wrap="none" anchor="ctr"/>
          <a:lstStyle/>
          <a:p>
            <a:pPr algn="ctr"/>
            <a:r>
              <a:rPr lang="en-US" altLang="en-US" dirty="0">
                <a:solidFill>
                  <a:schemeClr val="bg1"/>
                </a:solidFill>
                <a:latin typeface="メイリオ" pitchFamily="50" charset="-128"/>
                <a:ea typeface="メイリオ" pitchFamily="50" charset="-128"/>
                <a:cs typeface="メイリオ" pitchFamily="50" charset="-128"/>
                <a:sym typeface="メイリオ" pitchFamily="50" charset="-128"/>
              </a:rPr>
              <a:t>RAID5</a:t>
            </a:r>
            <a:endParaRPr lang="ja-JP" altLang="en-US">
              <a:solidFill>
                <a:schemeClr val="bg1"/>
              </a:solidFill>
              <a:latin typeface="メイリオ" pitchFamily="50" charset="-128"/>
              <a:ea typeface="メイリオ" pitchFamily="50" charset="-128"/>
              <a:cs typeface="メイリオ" pitchFamily="50" charset="-128"/>
              <a:sym typeface="メイリオ" pitchFamily="50" charset="-128"/>
            </a:endParaRPr>
          </a:p>
        </p:txBody>
      </p:sp>
      <p:pic>
        <p:nvPicPr>
          <p:cNvPr id="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3927" y="28611"/>
            <a:ext cx="6089688" cy="463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descr="right side triangle-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9216" y="0"/>
            <a:ext cx="1145350" cy="5330743"/>
          </a:xfrm>
          <a:prstGeom prst="rect">
            <a:avLst/>
          </a:prstGeom>
        </p:spPr>
      </p:pic>
      <p:pic>
        <p:nvPicPr>
          <p:cNvPr id="15" name="Picture 14" descr="top left corner-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18" y="-145427"/>
            <a:ext cx="898775" cy="4162450"/>
          </a:xfrm>
          <a:prstGeom prst="rect">
            <a:avLst/>
          </a:prstGeom>
        </p:spPr>
      </p:pic>
      <p:pic>
        <p:nvPicPr>
          <p:cNvPr id="16" name="Picture 15" descr="Buffalo red logo.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005" y="54490"/>
            <a:ext cx="2137180" cy="401053"/>
          </a:xfrm>
          <a:prstGeom prst="rect">
            <a:avLst/>
          </a:prstGeom>
        </p:spPr>
      </p:pic>
      <p:sp>
        <p:nvSpPr>
          <p:cNvPr id="20" name="Title 1"/>
          <p:cNvSpPr txBox="1">
            <a:spLocks/>
          </p:cNvSpPr>
          <p:nvPr/>
        </p:nvSpPr>
        <p:spPr>
          <a:xfrm>
            <a:off x="3053804" y="47264"/>
            <a:ext cx="6019800" cy="381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a:solidFill>
                  <a:schemeClr val="bg1"/>
                </a:solidFill>
                <a:latin typeface="+mn-lt"/>
                <a:cs typeface="Arial" panose="020B0604020202020204" pitchFamily="34" charset="0"/>
              </a:rPr>
              <a:t>Importance of iSCSI VMware Ready</a:t>
            </a:r>
          </a:p>
        </p:txBody>
      </p:sp>
      <p:sp>
        <p:nvSpPr>
          <p:cNvPr id="24" name="TextBox 23">
            <a:extLst>
              <a:ext uri="{FF2B5EF4-FFF2-40B4-BE49-F238E27FC236}">
                <a16:creationId xmlns:a16="http://schemas.microsoft.com/office/drawing/2014/main" id="{BAC5F9C5-2387-479E-B6B7-FDD0CB5BE6D9}"/>
              </a:ext>
            </a:extLst>
          </p:cNvPr>
          <p:cNvSpPr txBox="1"/>
          <p:nvPr/>
        </p:nvSpPr>
        <p:spPr>
          <a:xfrm>
            <a:off x="1692246" y="3066166"/>
            <a:ext cx="2879754" cy="830997"/>
          </a:xfrm>
          <a:prstGeom prst="rect">
            <a:avLst/>
          </a:prstGeom>
          <a:noFill/>
        </p:spPr>
        <p:txBody>
          <a:bodyPr wrap="square" rtlCol="0">
            <a:spAutoFit/>
          </a:bodyPr>
          <a:lstStyle/>
          <a:p>
            <a:r>
              <a:rPr lang="en-US" sz="1600" dirty="0">
                <a:solidFill>
                  <a:schemeClr val="bg1"/>
                </a:solidFill>
                <a:latin typeface="+mj-lt"/>
              </a:rPr>
              <a:t>Save yourself the hassle of calling different manufacturers for drive or chassis support</a:t>
            </a:r>
          </a:p>
        </p:txBody>
      </p:sp>
      <p:sp>
        <p:nvSpPr>
          <p:cNvPr id="18" name="Rectangle: Rounded Corners 17">
            <a:extLst>
              <a:ext uri="{FF2B5EF4-FFF2-40B4-BE49-F238E27FC236}">
                <a16:creationId xmlns:a16="http://schemas.microsoft.com/office/drawing/2014/main" id="{1323E85B-EAAE-43B6-8BF6-2C80E72D3AC4}"/>
              </a:ext>
            </a:extLst>
          </p:cNvPr>
          <p:cNvSpPr/>
          <p:nvPr/>
        </p:nvSpPr>
        <p:spPr>
          <a:xfrm>
            <a:off x="466135" y="2098911"/>
            <a:ext cx="2860204" cy="220033"/>
          </a:xfrm>
          <a:prstGeom prst="round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What is VMware Ready?</a:t>
            </a:r>
          </a:p>
        </p:txBody>
      </p:sp>
      <p:sp>
        <p:nvSpPr>
          <p:cNvPr id="12" name="TextBox 11">
            <a:extLst>
              <a:ext uri="{FF2B5EF4-FFF2-40B4-BE49-F238E27FC236}">
                <a16:creationId xmlns:a16="http://schemas.microsoft.com/office/drawing/2014/main" id="{5ACE5BBB-DAD6-4E79-8415-223439DD7AF7}"/>
              </a:ext>
            </a:extLst>
          </p:cNvPr>
          <p:cNvSpPr txBox="1"/>
          <p:nvPr/>
        </p:nvSpPr>
        <p:spPr>
          <a:xfrm>
            <a:off x="465792" y="2390113"/>
            <a:ext cx="7754267" cy="2031325"/>
          </a:xfrm>
          <a:prstGeom prst="rect">
            <a:avLst/>
          </a:prstGeom>
          <a:noFill/>
        </p:spPr>
        <p:txBody>
          <a:bodyPr wrap="square" rtlCol="0">
            <a:spAutoFit/>
          </a:bodyPr>
          <a:lstStyle/>
          <a:p>
            <a:r>
              <a:rPr lang="en-US" dirty="0"/>
              <a:t>As stated on VMware.com:</a:t>
            </a:r>
          </a:p>
          <a:p>
            <a:r>
              <a:rPr lang="en-US" dirty="0"/>
              <a:t>VMware Ready designates VMware's highest level of endorsement for products created by our established partners. VMware Technology Alliance Partner members can develop their products to meet VMware standards and submit them for test and review. The VMware Ready certification tests are specifically designed for each category to ensure customer confidence.</a:t>
            </a:r>
          </a:p>
          <a:p>
            <a:endParaRPr lang="en-US" dirty="0"/>
          </a:p>
        </p:txBody>
      </p:sp>
      <p:pic>
        <p:nvPicPr>
          <p:cNvPr id="3" name="Picture 2">
            <a:extLst>
              <a:ext uri="{FF2B5EF4-FFF2-40B4-BE49-F238E27FC236}">
                <a16:creationId xmlns:a16="http://schemas.microsoft.com/office/drawing/2014/main" id="{81DEE083-4A70-48CF-A793-B745F73AF1FF}"/>
              </a:ext>
            </a:extLst>
          </p:cNvPr>
          <p:cNvPicPr>
            <a:picLocks noChangeAspect="1"/>
          </p:cNvPicPr>
          <p:nvPr/>
        </p:nvPicPr>
        <p:blipFill>
          <a:blip r:embed="rId7"/>
          <a:stretch>
            <a:fillRect/>
          </a:stretch>
        </p:blipFill>
        <p:spPr>
          <a:xfrm>
            <a:off x="6325622" y="844426"/>
            <a:ext cx="2072194" cy="1398385"/>
          </a:xfrm>
          <a:prstGeom prst="rect">
            <a:avLst/>
          </a:prstGeom>
        </p:spPr>
      </p:pic>
      <p:sp>
        <p:nvSpPr>
          <p:cNvPr id="17" name="TextBox 16">
            <a:extLst>
              <a:ext uri="{FF2B5EF4-FFF2-40B4-BE49-F238E27FC236}">
                <a16:creationId xmlns:a16="http://schemas.microsoft.com/office/drawing/2014/main" id="{0DD4B9F3-67AE-499E-BC64-6C40D102BB64}"/>
              </a:ext>
            </a:extLst>
          </p:cNvPr>
          <p:cNvSpPr txBox="1"/>
          <p:nvPr/>
        </p:nvSpPr>
        <p:spPr>
          <a:xfrm>
            <a:off x="481931" y="1358465"/>
            <a:ext cx="5843692" cy="1200329"/>
          </a:xfrm>
          <a:prstGeom prst="rect">
            <a:avLst/>
          </a:prstGeom>
          <a:noFill/>
        </p:spPr>
        <p:txBody>
          <a:bodyPr wrap="square" rtlCol="0">
            <a:spAutoFit/>
          </a:bodyPr>
          <a:lstStyle/>
          <a:p>
            <a:r>
              <a:rPr lang="en-US" dirty="0"/>
              <a:t>VMware ESX provides native support for iSCSI targets. iSCSI is a popular storage option for ESX hosts.</a:t>
            </a:r>
          </a:p>
          <a:p>
            <a:endParaRPr lang="en-US" dirty="0"/>
          </a:p>
          <a:p>
            <a:endParaRPr lang="en-US" dirty="0"/>
          </a:p>
        </p:txBody>
      </p:sp>
      <p:sp>
        <p:nvSpPr>
          <p:cNvPr id="21" name="Rectangle: Rounded Corners 20">
            <a:extLst>
              <a:ext uri="{FF2B5EF4-FFF2-40B4-BE49-F238E27FC236}">
                <a16:creationId xmlns:a16="http://schemas.microsoft.com/office/drawing/2014/main" id="{7C433C95-4108-42E0-8063-0A2DCE44B4AF}"/>
              </a:ext>
            </a:extLst>
          </p:cNvPr>
          <p:cNvSpPr/>
          <p:nvPr/>
        </p:nvSpPr>
        <p:spPr>
          <a:xfrm>
            <a:off x="409692" y="815732"/>
            <a:ext cx="3558724" cy="522377"/>
          </a:xfrm>
          <a:prstGeom prst="round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Why is iSCSI significant to VMware?</a:t>
            </a:r>
          </a:p>
        </p:txBody>
      </p:sp>
      <p:sp>
        <p:nvSpPr>
          <p:cNvPr id="22" name="TextBox 21">
            <a:extLst>
              <a:ext uri="{FF2B5EF4-FFF2-40B4-BE49-F238E27FC236}">
                <a16:creationId xmlns:a16="http://schemas.microsoft.com/office/drawing/2014/main" id="{269EBE81-78CA-498F-A0E5-1116238B44DE}"/>
              </a:ext>
            </a:extLst>
          </p:cNvPr>
          <p:cNvSpPr txBox="1"/>
          <p:nvPr/>
        </p:nvSpPr>
        <p:spPr>
          <a:xfrm>
            <a:off x="481931" y="4404535"/>
            <a:ext cx="7754267" cy="1200329"/>
          </a:xfrm>
          <a:prstGeom prst="rect">
            <a:avLst/>
          </a:prstGeom>
          <a:noFill/>
        </p:spPr>
        <p:txBody>
          <a:bodyPr wrap="square" rtlCol="0">
            <a:spAutoFit/>
          </a:bodyPr>
          <a:lstStyle/>
          <a:p>
            <a:r>
              <a:rPr lang="en-US" dirty="0"/>
              <a:t>If you contact VMware support for assistance with an unsupported storage solution, their ability to help you will be limited			</a:t>
            </a:r>
            <a:r>
              <a:rPr lang="en-US" sz="1400" dirty="0"/>
              <a:t>*TS5010 &amp; TS6000 only</a:t>
            </a:r>
          </a:p>
          <a:p>
            <a:endParaRPr lang="en-US" dirty="0"/>
          </a:p>
          <a:p>
            <a:endParaRPr lang="en-US" dirty="0"/>
          </a:p>
        </p:txBody>
      </p:sp>
    </p:spTree>
    <p:extLst>
      <p:ext uri="{BB962C8B-B14F-4D97-AF65-F5344CB8AC3E}">
        <p14:creationId xmlns:p14="http://schemas.microsoft.com/office/powerpoint/2010/main" val="258511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3927" y="28611"/>
            <a:ext cx="6089688" cy="463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1" descr="right side triangle-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9216" y="0"/>
            <a:ext cx="1145350" cy="5330743"/>
          </a:xfrm>
          <a:prstGeom prst="rect">
            <a:avLst/>
          </a:prstGeom>
        </p:spPr>
      </p:pic>
      <p:pic>
        <p:nvPicPr>
          <p:cNvPr id="23" name="Picture 22" descr="top left corner-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18" y="-145427"/>
            <a:ext cx="898775" cy="4162450"/>
          </a:xfrm>
          <a:prstGeom prst="rect">
            <a:avLst/>
          </a:prstGeom>
        </p:spPr>
      </p:pic>
      <p:pic>
        <p:nvPicPr>
          <p:cNvPr id="29" name="Picture 28" descr="Buffalo red logo.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005" y="54490"/>
            <a:ext cx="2137180" cy="401053"/>
          </a:xfrm>
          <a:prstGeom prst="rect">
            <a:avLst/>
          </a:prstGeom>
        </p:spPr>
      </p:pic>
      <p:sp>
        <p:nvSpPr>
          <p:cNvPr id="35" name="Title 1"/>
          <p:cNvSpPr txBox="1">
            <a:spLocks/>
          </p:cNvSpPr>
          <p:nvPr/>
        </p:nvSpPr>
        <p:spPr>
          <a:xfrm>
            <a:off x="3053804" y="47264"/>
            <a:ext cx="6019800" cy="381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a:solidFill>
                  <a:schemeClr val="bg1"/>
                </a:solidFill>
                <a:latin typeface="+mn-lt"/>
                <a:cs typeface="Arial" panose="020B0604020202020204" pitchFamily="34" charset="0"/>
              </a:rPr>
              <a:t>Backing up iSCSI Data</a:t>
            </a:r>
          </a:p>
        </p:txBody>
      </p:sp>
      <p:sp>
        <p:nvSpPr>
          <p:cNvPr id="2" name="TextBox 1">
            <a:extLst>
              <a:ext uri="{FF2B5EF4-FFF2-40B4-BE49-F238E27FC236}">
                <a16:creationId xmlns:a16="http://schemas.microsoft.com/office/drawing/2014/main" id="{B450022D-75F7-4732-A42A-33EC82EB37A1}"/>
              </a:ext>
            </a:extLst>
          </p:cNvPr>
          <p:cNvSpPr txBox="1"/>
          <p:nvPr/>
        </p:nvSpPr>
        <p:spPr>
          <a:xfrm>
            <a:off x="981619" y="675472"/>
            <a:ext cx="7130783" cy="646331"/>
          </a:xfrm>
          <a:prstGeom prst="rect">
            <a:avLst/>
          </a:prstGeom>
          <a:noFill/>
        </p:spPr>
        <p:txBody>
          <a:bodyPr wrap="square" rtlCol="0">
            <a:spAutoFit/>
          </a:bodyPr>
          <a:lstStyle/>
          <a:p>
            <a:r>
              <a:rPr lang="en-US" dirty="0"/>
              <a:t>In the past, the only way to back up an iSCSI target on a TeraStation was through the connecting host using OS based backup software.</a:t>
            </a:r>
          </a:p>
        </p:txBody>
      </p:sp>
      <p:pic>
        <p:nvPicPr>
          <p:cNvPr id="4" name="Picture 3">
            <a:extLst>
              <a:ext uri="{FF2B5EF4-FFF2-40B4-BE49-F238E27FC236}">
                <a16:creationId xmlns:a16="http://schemas.microsoft.com/office/drawing/2014/main" id="{E717C997-C7B9-4E33-8047-C0D013EF8044}"/>
              </a:ext>
            </a:extLst>
          </p:cNvPr>
          <p:cNvPicPr>
            <a:picLocks noChangeAspect="1"/>
          </p:cNvPicPr>
          <p:nvPr/>
        </p:nvPicPr>
        <p:blipFill>
          <a:blip r:embed="rId7"/>
          <a:stretch>
            <a:fillRect/>
          </a:stretch>
        </p:blipFill>
        <p:spPr>
          <a:xfrm>
            <a:off x="3125197" y="1385245"/>
            <a:ext cx="2938507" cy="3729644"/>
          </a:xfrm>
          <a:prstGeom prst="rect">
            <a:avLst/>
          </a:prstGeom>
        </p:spPr>
      </p:pic>
    </p:spTree>
    <p:extLst>
      <p:ext uri="{BB962C8B-B14F-4D97-AF65-F5344CB8AC3E}">
        <p14:creationId xmlns:p14="http://schemas.microsoft.com/office/powerpoint/2010/main" val="40585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3927" y="28611"/>
            <a:ext cx="6089688" cy="463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1" descr="right side triangle-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9216" y="0"/>
            <a:ext cx="1145350" cy="5330743"/>
          </a:xfrm>
          <a:prstGeom prst="rect">
            <a:avLst/>
          </a:prstGeom>
        </p:spPr>
      </p:pic>
      <p:pic>
        <p:nvPicPr>
          <p:cNvPr id="23" name="Picture 22" descr="top left corner-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18" y="-145427"/>
            <a:ext cx="898775" cy="4162450"/>
          </a:xfrm>
          <a:prstGeom prst="rect">
            <a:avLst/>
          </a:prstGeom>
        </p:spPr>
      </p:pic>
      <p:pic>
        <p:nvPicPr>
          <p:cNvPr id="29" name="Picture 28" descr="Buffalo red logo.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005" y="54490"/>
            <a:ext cx="2137180" cy="401053"/>
          </a:xfrm>
          <a:prstGeom prst="rect">
            <a:avLst/>
          </a:prstGeom>
        </p:spPr>
      </p:pic>
      <p:sp>
        <p:nvSpPr>
          <p:cNvPr id="35" name="Title 1"/>
          <p:cNvSpPr txBox="1">
            <a:spLocks/>
          </p:cNvSpPr>
          <p:nvPr/>
        </p:nvSpPr>
        <p:spPr>
          <a:xfrm>
            <a:off x="3053804" y="47264"/>
            <a:ext cx="6019800" cy="381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dirty="0">
                <a:solidFill>
                  <a:schemeClr val="bg1"/>
                </a:solidFill>
                <a:latin typeface="+mn-lt"/>
                <a:cs typeface="Arial" panose="020B0604020202020204" pitchFamily="34" charset="0"/>
              </a:rPr>
              <a:t>Backing up iSCSI Data</a:t>
            </a:r>
          </a:p>
        </p:txBody>
      </p:sp>
      <p:sp>
        <p:nvSpPr>
          <p:cNvPr id="2" name="TextBox 1">
            <a:extLst>
              <a:ext uri="{FF2B5EF4-FFF2-40B4-BE49-F238E27FC236}">
                <a16:creationId xmlns:a16="http://schemas.microsoft.com/office/drawing/2014/main" id="{B450022D-75F7-4732-A42A-33EC82EB37A1}"/>
              </a:ext>
            </a:extLst>
          </p:cNvPr>
          <p:cNvSpPr txBox="1"/>
          <p:nvPr/>
        </p:nvSpPr>
        <p:spPr>
          <a:xfrm>
            <a:off x="930345" y="521763"/>
            <a:ext cx="7130783" cy="1477328"/>
          </a:xfrm>
          <a:prstGeom prst="rect">
            <a:avLst/>
          </a:prstGeom>
          <a:noFill/>
        </p:spPr>
        <p:txBody>
          <a:bodyPr wrap="square" rtlCol="0">
            <a:spAutoFit/>
          </a:bodyPr>
          <a:lstStyle/>
          <a:p>
            <a:r>
              <a:rPr lang="en-US" dirty="0"/>
              <a:t>With the introduction of the TeraStation 6000 series, Buffalo has not only added the ability to take snapshots of shared folders and iSCSI targets, but also added the capability of backing up an iSCSI target directly to another TeraStation 6000. This allows you to move that backup traffic to a completely separate LAN and reduce traffic.</a:t>
            </a:r>
          </a:p>
        </p:txBody>
      </p:sp>
      <p:pic>
        <p:nvPicPr>
          <p:cNvPr id="5" name="Picture 4">
            <a:extLst>
              <a:ext uri="{FF2B5EF4-FFF2-40B4-BE49-F238E27FC236}">
                <a16:creationId xmlns:a16="http://schemas.microsoft.com/office/drawing/2014/main" id="{B3F1C651-48C2-48B1-A448-D74CDB80AC3F}"/>
              </a:ext>
            </a:extLst>
          </p:cNvPr>
          <p:cNvPicPr>
            <a:picLocks noChangeAspect="1"/>
          </p:cNvPicPr>
          <p:nvPr/>
        </p:nvPicPr>
        <p:blipFill>
          <a:blip r:embed="rId7"/>
          <a:stretch>
            <a:fillRect/>
          </a:stretch>
        </p:blipFill>
        <p:spPr>
          <a:xfrm>
            <a:off x="3067940" y="1903636"/>
            <a:ext cx="2545607" cy="3239864"/>
          </a:xfrm>
          <a:prstGeom prst="rect">
            <a:avLst/>
          </a:prstGeom>
        </p:spPr>
      </p:pic>
    </p:spTree>
    <p:extLst>
      <p:ext uri="{BB962C8B-B14F-4D97-AF65-F5344CB8AC3E}">
        <p14:creationId xmlns:p14="http://schemas.microsoft.com/office/powerpoint/2010/main" val="255311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86158</TotalTime>
  <Words>804</Words>
  <Application>Microsoft Office PowerPoint</Application>
  <PresentationFormat>On-screen Show (16:9)</PresentationFormat>
  <Paragraphs>143</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メイリオ</vt: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JH&amp;A Advertising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Lori Owens</dc:creator>
  <cp:lastModifiedBy>Matthew Penico</cp:lastModifiedBy>
  <cp:revision>374</cp:revision>
  <dcterms:created xsi:type="dcterms:W3CDTF">2017-02-15T15:12:01Z</dcterms:created>
  <dcterms:modified xsi:type="dcterms:W3CDTF">2020-03-05T15:11:04Z</dcterms:modified>
</cp:coreProperties>
</file>