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11" r:id="rId2"/>
    <p:sldId id="312" r:id="rId3"/>
    <p:sldId id="313" r:id="rId4"/>
    <p:sldId id="351" r:id="rId5"/>
    <p:sldId id="352" r:id="rId6"/>
    <p:sldId id="353" r:id="rId7"/>
    <p:sldId id="354" r:id="rId8"/>
    <p:sldId id="356" r:id="rId9"/>
    <p:sldId id="262" r:id="rId10"/>
    <p:sldId id="284" r:id="rId11"/>
    <p:sldId id="325" r:id="rId12"/>
    <p:sldId id="326"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Traub" initials="AT" lastIdx="4" clrIdx="0">
    <p:extLst>
      <p:ext uri="{19B8F6BF-5375-455C-9EA6-DF929625EA0E}">
        <p15:presenceInfo xmlns:p15="http://schemas.microsoft.com/office/powerpoint/2012/main" userId="Arthur Tra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72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84951" autoAdjust="0"/>
  </p:normalViewPr>
  <p:slideViewPr>
    <p:cSldViewPr snapToGrid="0" snapToObjects="1">
      <p:cViewPr varScale="1">
        <p:scale>
          <a:sx n="71" d="100"/>
          <a:sy n="71" d="100"/>
        </p:scale>
        <p:origin x="1124" y="4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23DB5-CD54-42B1-88E2-4F17E2096C35}" type="datetimeFigureOut">
              <a:rPr lang="en-US" smtClean="0"/>
              <a:t>9/18/2019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BBE7D-F581-47B3-8B2D-CC8444C00756}" type="slidenum">
              <a:rPr lang="en-US" smtClean="0"/>
              <a:t>‹#›</a:t>
            </a:fld>
            <a:endParaRPr lang="en-US" dirty="0"/>
          </a:p>
        </p:txBody>
      </p:sp>
    </p:spTree>
    <p:extLst>
      <p:ext uri="{BB962C8B-B14F-4D97-AF65-F5344CB8AC3E}">
        <p14:creationId xmlns:p14="http://schemas.microsoft.com/office/powerpoint/2010/main" val="21324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1</a:t>
            </a:fld>
            <a:endParaRPr lang="en-US" dirty="0"/>
          </a:p>
        </p:txBody>
      </p:sp>
    </p:spTree>
    <p:extLst>
      <p:ext uri="{BB962C8B-B14F-4D97-AF65-F5344CB8AC3E}">
        <p14:creationId xmlns:p14="http://schemas.microsoft.com/office/powerpoint/2010/main" val="98502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10</a:t>
            </a:fld>
            <a:endParaRPr lang="en-US" dirty="0"/>
          </a:p>
        </p:txBody>
      </p:sp>
    </p:spTree>
    <p:extLst>
      <p:ext uri="{BB962C8B-B14F-4D97-AF65-F5344CB8AC3E}">
        <p14:creationId xmlns:p14="http://schemas.microsoft.com/office/powerpoint/2010/main" val="73859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11</a:t>
            </a:fld>
            <a:endParaRPr lang="en-US" dirty="0"/>
          </a:p>
        </p:txBody>
      </p:sp>
    </p:spTree>
    <p:extLst>
      <p:ext uri="{BB962C8B-B14F-4D97-AF65-F5344CB8AC3E}">
        <p14:creationId xmlns:p14="http://schemas.microsoft.com/office/powerpoint/2010/main" val="149954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12</a:t>
            </a:fld>
            <a:endParaRPr lang="en-US"/>
          </a:p>
        </p:txBody>
      </p:sp>
    </p:spTree>
    <p:extLst>
      <p:ext uri="{BB962C8B-B14F-4D97-AF65-F5344CB8AC3E}">
        <p14:creationId xmlns:p14="http://schemas.microsoft.com/office/powerpoint/2010/main" val="271252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2</a:t>
            </a:fld>
            <a:endParaRPr lang="en-US" dirty="0"/>
          </a:p>
        </p:txBody>
      </p:sp>
    </p:spTree>
    <p:extLst>
      <p:ext uri="{BB962C8B-B14F-4D97-AF65-F5344CB8AC3E}">
        <p14:creationId xmlns:p14="http://schemas.microsoft.com/office/powerpoint/2010/main" val="364155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3</a:t>
            </a:fld>
            <a:endParaRPr lang="en-US" dirty="0"/>
          </a:p>
        </p:txBody>
      </p:sp>
    </p:spTree>
    <p:extLst>
      <p:ext uri="{BB962C8B-B14F-4D97-AF65-F5344CB8AC3E}">
        <p14:creationId xmlns:p14="http://schemas.microsoft.com/office/powerpoint/2010/main" val="7385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4</a:t>
            </a:fld>
            <a:endParaRPr lang="en-US" dirty="0"/>
          </a:p>
        </p:txBody>
      </p:sp>
    </p:spTree>
    <p:extLst>
      <p:ext uri="{BB962C8B-B14F-4D97-AF65-F5344CB8AC3E}">
        <p14:creationId xmlns:p14="http://schemas.microsoft.com/office/powerpoint/2010/main" val="55798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10"/>
          </p:nvPr>
        </p:nvSpPr>
        <p:spPr/>
        <p:txBody>
          <a:bodyPr/>
          <a:lstStyle/>
          <a:p>
            <a:fld id="{1C4BBE7D-F581-47B3-8B2D-CC8444C00756}" type="slidenum">
              <a:rPr lang="en-US" smtClean="0"/>
              <a:t>5</a:t>
            </a:fld>
            <a:endParaRPr lang="en-US" dirty="0"/>
          </a:p>
        </p:txBody>
      </p:sp>
    </p:spTree>
    <p:extLst>
      <p:ext uri="{BB962C8B-B14F-4D97-AF65-F5344CB8AC3E}">
        <p14:creationId xmlns:p14="http://schemas.microsoft.com/office/powerpoint/2010/main" val="156849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10"/>
          </p:nvPr>
        </p:nvSpPr>
        <p:spPr/>
        <p:txBody>
          <a:bodyPr/>
          <a:lstStyle/>
          <a:p>
            <a:fld id="{1C4BBE7D-F581-47B3-8B2D-CC8444C00756}" type="slidenum">
              <a:rPr lang="en-US" smtClean="0"/>
              <a:t>6</a:t>
            </a:fld>
            <a:endParaRPr lang="en-US" dirty="0"/>
          </a:p>
        </p:txBody>
      </p:sp>
    </p:spTree>
    <p:extLst>
      <p:ext uri="{BB962C8B-B14F-4D97-AF65-F5344CB8AC3E}">
        <p14:creationId xmlns:p14="http://schemas.microsoft.com/office/powerpoint/2010/main" val="250099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10"/>
          </p:nvPr>
        </p:nvSpPr>
        <p:spPr/>
        <p:txBody>
          <a:bodyPr/>
          <a:lstStyle/>
          <a:p>
            <a:fld id="{1C4BBE7D-F581-47B3-8B2D-CC8444C00756}" type="slidenum">
              <a:rPr lang="en-US" smtClean="0"/>
              <a:t>7</a:t>
            </a:fld>
            <a:endParaRPr lang="en-US" dirty="0"/>
          </a:p>
        </p:txBody>
      </p:sp>
    </p:spTree>
    <p:extLst>
      <p:ext uri="{BB962C8B-B14F-4D97-AF65-F5344CB8AC3E}">
        <p14:creationId xmlns:p14="http://schemas.microsoft.com/office/powerpoint/2010/main" val="30496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10"/>
          </p:nvPr>
        </p:nvSpPr>
        <p:spPr/>
        <p:txBody>
          <a:bodyPr/>
          <a:lstStyle/>
          <a:p>
            <a:fld id="{1C4BBE7D-F581-47B3-8B2D-CC8444C00756}" type="slidenum">
              <a:rPr lang="en-US" smtClean="0"/>
              <a:t>8</a:t>
            </a:fld>
            <a:endParaRPr lang="en-US" dirty="0"/>
          </a:p>
        </p:txBody>
      </p:sp>
    </p:spTree>
    <p:extLst>
      <p:ext uri="{BB962C8B-B14F-4D97-AF65-F5344CB8AC3E}">
        <p14:creationId xmlns:p14="http://schemas.microsoft.com/office/powerpoint/2010/main" val="340678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1C4BBE7D-F581-47B3-8B2D-CC8444C00756}" type="slidenum">
              <a:rPr lang="en-US" smtClean="0"/>
              <a:t>9</a:t>
            </a:fld>
            <a:endParaRPr lang="en-US" dirty="0"/>
          </a:p>
        </p:txBody>
      </p:sp>
    </p:spTree>
    <p:extLst>
      <p:ext uri="{BB962C8B-B14F-4D97-AF65-F5344CB8AC3E}">
        <p14:creationId xmlns:p14="http://schemas.microsoft.com/office/powerpoint/2010/main" val="406517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54343944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41891359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53206972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70473964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426878322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4002952972"/>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93344453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1297724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83363067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30597163"/>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8DF44-86B4-9B47-A2C6-ADFBD23414AE}"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32932178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28DF44-86B4-9B47-A2C6-ADFBD23414AE}" type="datetimeFigureOut">
              <a:rPr lang="en-US" smtClean="0"/>
              <a:t>9/18/2019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7D4C94-138C-1A43-BFEC-1B21D7836D46}" type="slidenum">
              <a:rPr lang="en-US" smtClean="0"/>
              <a:t>‹#›</a:t>
            </a:fld>
            <a:endParaRPr lang="en-US" dirty="0"/>
          </a:p>
        </p:txBody>
      </p:sp>
    </p:spTree>
    <p:extLst>
      <p:ext uri="{BB962C8B-B14F-4D97-AF65-F5344CB8AC3E}">
        <p14:creationId xmlns:p14="http://schemas.microsoft.com/office/powerpoint/2010/main" val="220627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buffaloamericas.com/knowledge-base" TargetMode="External"/><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Sales@BuffaloAmerica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jp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jpg"/><Relationship Id="rId4" Type="http://schemas.openxmlformats.org/officeDocument/2006/relationships/image" Target="../media/image5.png"/><Relationship Id="rId9"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2000" b="-4000"/>
          </a:stretch>
        </a:blipFill>
        <a:effectLst/>
      </p:bgPr>
    </p:bg>
    <p:spTree>
      <p:nvGrpSpPr>
        <p:cNvPr id="1" name=""/>
        <p:cNvGrpSpPr/>
        <p:nvPr/>
      </p:nvGrpSpPr>
      <p:grpSpPr>
        <a:xfrm>
          <a:off x="0" y="0"/>
          <a:ext cx="0" cy="0"/>
          <a:chOff x="0" y="0"/>
          <a:chExt cx="0" cy="0"/>
        </a:xfrm>
      </p:grpSpPr>
      <p:sp>
        <p:nvSpPr>
          <p:cNvPr id="10" name="Rectangle 9"/>
          <p:cNvSpPr/>
          <p:nvPr/>
        </p:nvSpPr>
        <p:spPr>
          <a:xfrm>
            <a:off x="-11277" y="1938664"/>
            <a:ext cx="9144000" cy="101566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endParaRPr lang="en-US" sz="6000" dirty="0">
              <a:solidFill>
                <a:srgbClr val="595959"/>
              </a:solidFill>
              <a:latin typeface="+mj-lt"/>
              <a:cs typeface="Avenir Roman"/>
            </a:endParaRPr>
          </a:p>
        </p:txBody>
      </p:sp>
      <p:sp>
        <p:nvSpPr>
          <p:cNvPr id="2" name="Rectangle 1">
            <a:extLst>
              <a:ext uri="{FF2B5EF4-FFF2-40B4-BE49-F238E27FC236}">
                <a16:creationId xmlns:a16="http://schemas.microsoft.com/office/drawing/2014/main" id="{6BD7265A-F545-4A47-A258-165AC66C148D}"/>
              </a:ext>
            </a:extLst>
          </p:cNvPr>
          <p:cNvSpPr/>
          <p:nvPr/>
        </p:nvSpPr>
        <p:spPr>
          <a:xfrm>
            <a:off x="0" y="1890755"/>
            <a:ext cx="9209903" cy="143196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p:cNvSpPr/>
          <p:nvPr/>
        </p:nvSpPr>
        <p:spPr>
          <a:xfrm>
            <a:off x="-11277" y="2415714"/>
            <a:ext cx="9144000" cy="166199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r>
              <a:rPr lang="en-US" sz="5100" dirty="0">
                <a:effectLst>
                  <a:outerShdw blurRad="50800" dist="50800" dir="5400000" sx="102000" sy="102000" algn="ctr" rotWithShape="0">
                    <a:srgbClr val="000000">
                      <a:alpha val="43137"/>
                    </a:srgbClr>
                  </a:outerShdw>
                </a:effectLst>
                <a:latin typeface="+mj-lt"/>
                <a:cs typeface="Avenir Roman"/>
              </a:rPr>
              <a:t>How Can a Hybrid Cloud Strategy Benefit Your Customer?</a:t>
            </a:r>
          </a:p>
        </p:txBody>
      </p:sp>
      <p:sp>
        <p:nvSpPr>
          <p:cNvPr id="3" name="Rectangle 2">
            <a:extLst>
              <a:ext uri="{FF2B5EF4-FFF2-40B4-BE49-F238E27FC236}">
                <a16:creationId xmlns:a16="http://schemas.microsoft.com/office/drawing/2014/main" id="{B1D8012E-013D-4E78-A424-FF5A4CBEF6C4}"/>
              </a:ext>
            </a:extLst>
          </p:cNvPr>
          <p:cNvSpPr/>
          <p:nvPr/>
        </p:nvSpPr>
        <p:spPr>
          <a:xfrm>
            <a:off x="-88457" y="329784"/>
            <a:ext cx="9221180" cy="50217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B86E077-DDB0-4DC9-ACAE-7A39F36540CE}"/>
              </a:ext>
            </a:extLst>
          </p:cNvPr>
          <p:cNvSpPr/>
          <p:nvPr/>
        </p:nvSpPr>
        <p:spPr>
          <a:xfrm>
            <a:off x="-517585" y="1232877"/>
            <a:ext cx="10092906" cy="13388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8ED6DF-CFF0-4BDF-9B0E-A40E23E88921}"/>
              </a:ext>
            </a:extLst>
          </p:cNvPr>
          <p:cNvSpPr/>
          <p:nvPr/>
        </p:nvSpPr>
        <p:spPr>
          <a:xfrm>
            <a:off x="-77180" y="1161311"/>
            <a:ext cx="9221180" cy="1446550"/>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r>
              <a:rPr lang="en-US" sz="4400" dirty="0">
                <a:solidFill>
                  <a:schemeClr val="bg1"/>
                </a:solidFill>
                <a:effectLst>
                  <a:outerShdw blurRad="50800" dist="50800" dir="5400000" sx="102000" sy="102000" algn="ctr" rotWithShape="0">
                    <a:srgbClr val="000000">
                      <a:alpha val="43137"/>
                    </a:srgbClr>
                  </a:outerShdw>
                </a:effectLst>
                <a:latin typeface="+mj-lt"/>
                <a:cs typeface="Avenir Roman"/>
              </a:rPr>
              <a:t>Provide </a:t>
            </a:r>
            <a:r>
              <a:rPr lang="en-US" sz="4400" dirty="0" err="1">
                <a:solidFill>
                  <a:schemeClr val="bg1"/>
                </a:solidFill>
                <a:effectLst>
                  <a:outerShdw blurRad="50800" dist="50800" dir="5400000" sx="102000" sy="102000" algn="ctr" rotWithShape="0">
                    <a:srgbClr val="000000">
                      <a:alpha val="43137"/>
                    </a:srgbClr>
                  </a:outerShdw>
                </a:effectLst>
                <a:latin typeface="+mj-lt"/>
                <a:cs typeface="Avenir Roman"/>
              </a:rPr>
              <a:t>TeraStation</a:t>
            </a:r>
            <a:r>
              <a:rPr lang="en-US" sz="4400" dirty="0">
                <a:solidFill>
                  <a:schemeClr val="bg1"/>
                </a:solidFill>
                <a:effectLst>
                  <a:outerShdw blurRad="50800" dist="50800" dir="5400000" sx="102000" sy="102000" algn="ctr" rotWithShape="0">
                    <a:srgbClr val="000000">
                      <a:alpha val="43137"/>
                    </a:srgbClr>
                  </a:outerShdw>
                </a:effectLst>
                <a:latin typeface="+mj-lt"/>
                <a:cs typeface="Avenir Roman"/>
              </a:rPr>
              <a:t> NAS to Customers with storage needs &amp; no budget</a:t>
            </a:r>
          </a:p>
        </p:txBody>
      </p:sp>
      <p:pic>
        <p:nvPicPr>
          <p:cNvPr id="6" name="Picture 5" descr="buffalo hea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51" y="-404477"/>
            <a:ext cx="9604167" cy="165292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067983FC-1E8D-4DC4-92D3-82B2DAA2C6A7}"/>
              </a:ext>
            </a:extLst>
          </p:cNvPr>
          <p:cNvPicPr>
            <a:picLocks noChangeAspect="1"/>
          </p:cNvPicPr>
          <p:nvPr/>
        </p:nvPicPr>
        <p:blipFill>
          <a:blip r:embed="rId5"/>
          <a:stretch>
            <a:fillRect/>
          </a:stretch>
        </p:blipFill>
        <p:spPr>
          <a:xfrm>
            <a:off x="1828799" y="2698061"/>
            <a:ext cx="5918200" cy="2965599"/>
          </a:xfrm>
          <a:prstGeom prst="rect">
            <a:avLst/>
          </a:prstGeom>
        </p:spPr>
      </p:pic>
    </p:spTree>
    <p:extLst>
      <p:ext uri="{BB962C8B-B14F-4D97-AF65-F5344CB8AC3E}">
        <p14:creationId xmlns:p14="http://schemas.microsoft.com/office/powerpoint/2010/main" val="23149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895187" y="4693681"/>
            <a:ext cx="939681" cy="369332"/>
          </a:xfrm>
          <a:prstGeom prst="rect">
            <a:avLst/>
          </a:prstGeom>
        </p:spPr>
        <p:txBody>
          <a:bodyPr wrap="none">
            <a:spAutoFit/>
          </a:bodyPr>
          <a:lstStyle/>
          <a:p>
            <a:r>
              <a:rPr kumimoji="1" lang="en-US" sz="900" dirty="0">
                <a:solidFill>
                  <a:schemeClr val="bg1"/>
                </a:solidFill>
                <a:latin typeface="+mj-lt"/>
              </a:rPr>
              <a:t>Up to 60 clients</a:t>
            </a:r>
          </a:p>
          <a:p>
            <a:r>
              <a:rPr kumimoji="1" lang="en-US" sz="900" dirty="0">
                <a:solidFill>
                  <a:schemeClr val="bg1"/>
                </a:solidFill>
                <a:latin typeface="+mj-lt"/>
              </a:rPr>
              <a:t>With full access </a:t>
            </a:r>
            <a:endParaRPr lang="en-US" sz="900" dirty="0">
              <a:solidFill>
                <a:schemeClr val="bg1"/>
              </a:solidFill>
              <a:latin typeface="+mj-lt"/>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6" name="Picture 15" descr="Buffalo red 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Buffalo Tech Support</a:t>
            </a:r>
          </a:p>
        </p:txBody>
      </p:sp>
      <p:sp>
        <p:nvSpPr>
          <p:cNvPr id="21" name="角丸四角形 24"/>
          <p:cNvSpPr>
            <a:spLocks noChangeArrowheads="1"/>
          </p:cNvSpPr>
          <p:nvPr/>
        </p:nvSpPr>
        <p:spPr bwMode="auto">
          <a:xfrm>
            <a:off x="2558733" y="2639097"/>
            <a:ext cx="4376682" cy="443396"/>
          </a:xfrm>
          <a:prstGeom prst="roundRect">
            <a:avLst>
              <a:gd name="adj" fmla="val 16667"/>
            </a:avLst>
          </a:prstGeom>
          <a:solidFill>
            <a:srgbClr val="92D050"/>
          </a:solidFill>
          <a:ln>
            <a:noFill/>
          </a:ln>
        </p:spPr>
        <p:txBody>
          <a:bodyPr tIns="36000" bIns="0" anchor="ctr"/>
          <a:lstStyle/>
          <a:p>
            <a:pPr algn="ctr"/>
            <a:r>
              <a:rPr lang="en-US" altLang="ja-JP" b="1" dirty="0">
                <a:solidFill>
                  <a:schemeClr val="bg1"/>
                </a:solidFill>
                <a:latin typeface="+mj-lt"/>
                <a:ea typeface="メイリオ" pitchFamily="50" charset="-128"/>
                <a:cs typeface="メイリオ" pitchFamily="50" charset="-128"/>
                <a:sym typeface="メイリオ" pitchFamily="50" charset="-128"/>
              </a:rPr>
              <a:t>24/7 North American-Based Phone Support</a:t>
            </a:r>
            <a:endParaRPr lang="en-US" altLang="en-US" b="1" dirty="0">
              <a:solidFill>
                <a:schemeClr val="bg1"/>
              </a:solidFill>
              <a:latin typeface="+mj-lt"/>
              <a:ea typeface="メイリオ" pitchFamily="50" charset="-128"/>
              <a:cs typeface="メイリオ" pitchFamily="50" charset="-128"/>
              <a:sym typeface="メイリオ" pitchFamily="50" charset="-128"/>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00" y="4086266"/>
            <a:ext cx="1102982" cy="93228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8845" y="2276260"/>
            <a:ext cx="1674391" cy="1523230"/>
          </a:xfrm>
          <a:prstGeom prst="rect">
            <a:avLst/>
          </a:prstGeom>
        </p:spPr>
      </p:pic>
      <p:sp>
        <p:nvSpPr>
          <p:cNvPr id="17" name="角丸四角形 24">
            <a:extLst>
              <a:ext uri="{FF2B5EF4-FFF2-40B4-BE49-F238E27FC236}">
                <a16:creationId xmlns:a16="http://schemas.microsoft.com/office/drawing/2014/main" id="{4F533C93-E4E6-4D6F-846B-DDADBC043385}"/>
              </a:ext>
            </a:extLst>
          </p:cNvPr>
          <p:cNvSpPr>
            <a:spLocks noChangeArrowheads="1"/>
          </p:cNvSpPr>
          <p:nvPr/>
        </p:nvSpPr>
        <p:spPr bwMode="auto">
          <a:xfrm>
            <a:off x="1880878" y="1405406"/>
            <a:ext cx="4376800" cy="401053"/>
          </a:xfrm>
          <a:prstGeom prst="roundRect">
            <a:avLst>
              <a:gd name="adj" fmla="val 16667"/>
            </a:avLst>
          </a:prstGeom>
          <a:solidFill>
            <a:srgbClr val="92D050"/>
          </a:solidFill>
          <a:ln>
            <a:noFill/>
          </a:ln>
        </p:spPr>
        <p:txBody>
          <a:bodyPr tIns="36000" bIns="0" anchor="ctr"/>
          <a:lstStyle/>
          <a:p>
            <a:pPr algn="ctr"/>
            <a:r>
              <a:rPr lang="en-US" b="1" dirty="0">
                <a:solidFill>
                  <a:schemeClr val="bg1"/>
                </a:solidFill>
                <a:latin typeface="+mj-lt"/>
              </a:rPr>
              <a:t>Award winning </a:t>
            </a:r>
            <a:r>
              <a:rPr lang="en-US" b="1" u="sng" dirty="0">
                <a:solidFill>
                  <a:schemeClr val="bg1"/>
                </a:solidFill>
                <a:latin typeface="+mj-lt"/>
              </a:rPr>
              <a:t>US-based</a:t>
            </a:r>
            <a:r>
              <a:rPr lang="en-US" b="1" dirty="0">
                <a:solidFill>
                  <a:schemeClr val="bg1"/>
                </a:solidFill>
                <a:latin typeface="+mj-lt"/>
              </a:rPr>
              <a:t> technical support</a:t>
            </a:r>
          </a:p>
        </p:txBody>
      </p:sp>
      <p:sp>
        <p:nvSpPr>
          <p:cNvPr id="2" name="TextBox 1">
            <a:extLst>
              <a:ext uri="{FF2B5EF4-FFF2-40B4-BE49-F238E27FC236}">
                <a16:creationId xmlns:a16="http://schemas.microsoft.com/office/drawing/2014/main" id="{24CD9BBC-4E84-4AD3-A296-CD51F2086306}"/>
              </a:ext>
            </a:extLst>
          </p:cNvPr>
          <p:cNvSpPr txBox="1"/>
          <p:nvPr/>
        </p:nvSpPr>
        <p:spPr>
          <a:xfrm>
            <a:off x="2038490" y="1796591"/>
            <a:ext cx="5594762" cy="338554"/>
          </a:xfrm>
          <a:prstGeom prst="rect">
            <a:avLst/>
          </a:prstGeom>
          <a:noFill/>
        </p:spPr>
        <p:txBody>
          <a:bodyPr wrap="square" rtlCol="0">
            <a:spAutoFit/>
          </a:bodyPr>
          <a:lstStyle/>
          <a:p>
            <a:r>
              <a:rPr lang="en-US" sz="1600" dirty="0">
                <a:latin typeface="+mj-lt"/>
              </a:rPr>
              <a:t>Your customers are in award-winning hands with every purchase.</a:t>
            </a:r>
          </a:p>
        </p:txBody>
      </p:sp>
      <p:sp>
        <p:nvSpPr>
          <p:cNvPr id="24" name="TextBox 23">
            <a:extLst>
              <a:ext uri="{FF2B5EF4-FFF2-40B4-BE49-F238E27FC236}">
                <a16:creationId xmlns:a16="http://schemas.microsoft.com/office/drawing/2014/main" id="{FB2BC0EF-84E9-46E3-A65A-F63999312D8E}"/>
              </a:ext>
            </a:extLst>
          </p:cNvPr>
          <p:cNvSpPr txBox="1"/>
          <p:nvPr/>
        </p:nvSpPr>
        <p:spPr>
          <a:xfrm>
            <a:off x="2754685" y="3096122"/>
            <a:ext cx="3984777" cy="338554"/>
          </a:xfrm>
          <a:prstGeom prst="rect">
            <a:avLst/>
          </a:prstGeom>
          <a:noFill/>
        </p:spPr>
        <p:txBody>
          <a:bodyPr wrap="square" rtlCol="0">
            <a:spAutoFit/>
          </a:bodyPr>
          <a:lstStyle/>
          <a:p>
            <a:r>
              <a:rPr lang="en-US" sz="1600" dirty="0">
                <a:latin typeface="+mj-lt"/>
              </a:rPr>
              <a:t>Easy support access for your customers.</a:t>
            </a:r>
          </a:p>
        </p:txBody>
      </p:sp>
      <p:sp>
        <p:nvSpPr>
          <p:cNvPr id="25" name="TextBox 24">
            <a:extLst>
              <a:ext uri="{FF2B5EF4-FFF2-40B4-BE49-F238E27FC236}">
                <a16:creationId xmlns:a16="http://schemas.microsoft.com/office/drawing/2014/main" id="{442B469D-FE73-4E40-9AE0-26ECA778E0EF}"/>
              </a:ext>
            </a:extLst>
          </p:cNvPr>
          <p:cNvSpPr txBox="1"/>
          <p:nvPr/>
        </p:nvSpPr>
        <p:spPr>
          <a:xfrm>
            <a:off x="1547830" y="4251073"/>
            <a:ext cx="7035114" cy="1077218"/>
          </a:xfrm>
          <a:prstGeom prst="rect">
            <a:avLst/>
          </a:prstGeom>
          <a:noFill/>
        </p:spPr>
        <p:txBody>
          <a:bodyPr wrap="square" rtlCol="0">
            <a:spAutoFit/>
          </a:bodyPr>
          <a:lstStyle/>
          <a:p>
            <a:r>
              <a:rPr lang="en-US" sz="1600" dirty="0">
                <a:latin typeface="+mj-lt"/>
              </a:rPr>
              <a:t>Find answers to common and not-so-common questions at our knowledge base:</a:t>
            </a:r>
          </a:p>
          <a:p>
            <a:r>
              <a:rPr lang="en-US" sz="1600" b="1" i="1" dirty="0">
                <a:latin typeface="+mj-lt"/>
              </a:rPr>
              <a:t> Step by Step setup instructions for all </a:t>
            </a:r>
            <a:r>
              <a:rPr lang="en-US" sz="1600" b="1" i="1" dirty="0" err="1">
                <a:latin typeface="+mj-lt"/>
              </a:rPr>
              <a:t>TeraStation</a:t>
            </a:r>
            <a:r>
              <a:rPr lang="en-US" sz="1600" b="1" i="1" dirty="0">
                <a:latin typeface="+mj-lt"/>
              </a:rPr>
              <a:t> features</a:t>
            </a:r>
          </a:p>
          <a:p>
            <a:r>
              <a:rPr lang="en-US" sz="1600" dirty="0">
                <a:latin typeface="+mj-lt"/>
              </a:rPr>
              <a:t>                 </a:t>
            </a:r>
            <a:r>
              <a:rPr lang="en-US" sz="1600" dirty="0">
                <a:latin typeface="+mj-lt"/>
                <a:hlinkClick r:id="rId8"/>
              </a:rPr>
              <a:t>www.buffaloamericas.com/knowledge-base</a:t>
            </a:r>
            <a:endParaRPr lang="en-US" sz="1600" dirty="0">
              <a:latin typeface="+mj-lt"/>
            </a:endParaRPr>
          </a:p>
          <a:p>
            <a:endParaRPr lang="en-US" sz="1600" dirty="0">
              <a:latin typeface="+mj-lt"/>
            </a:endParaRPr>
          </a:p>
        </p:txBody>
      </p:sp>
      <p:sp>
        <p:nvSpPr>
          <p:cNvPr id="18" name="角丸四角形 24">
            <a:extLst>
              <a:ext uri="{FF2B5EF4-FFF2-40B4-BE49-F238E27FC236}">
                <a16:creationId xmlns:a16="http://schemas.microsoft.com/office/drawing/2014/main" id="{E4516AB0-6CF5-4549-810B-CF67EA2C468E}"/>
              </a:ext>
            </a:extLst>
          </p:cNvPr>
          <p:cNvSpPr>
            <a:spLocks noChangeArrowheads="1"/>
          </p:cNvSpPr>
          <p:nvPr/>
        </p:nvSpPr>
        <p:spPr bwMode="auto">
          <a:xfrm>
            <a:off x="1310761" y="3760448"/>
            <a:ext cx="4382373" cy="442629"/>
          </a:xfrm>
          <a:prstGeom prst="roundRect">
            <a:avLst>
              <a:gd name="adj" fmla="val 16667"/>
            </a:avLst>
          </a:prstGeom>
          <a:solidFill>
            <a:srgbClr val="92D050"/>
          </a:solidFill>
          <a:ln>
            <a:noFill/>
          </a:ln>
        </p:spPr>
        <p:txBody>
          <a:bodyPr tIns="36000" bIns="0" anchor="ctr"/>
          <a:lstStyle/>
          <a:p>
            <a:pPr algn="ctr"/>
            <a:r>
              <a:rPr lang="en-US" altLang="en-US" b="1" dirty="0">
                <a:solidFill>
                  <a:schemeClr val="bg1"/>
                </a:solidFill>
                <a:latin typeface="+mj-lt"/>
                <a:ea typeface="メイリオ" pitchFamily="50" charset="-128"/>
                <a:cs typeface="メイリオ" pitchFamily="50" charset="-128"/>
                <a:sym typeface="メイリオ" pitchFamily="50" charset="-128"/>
              </a:rPr>
              <a:t>FAQs and easy-to-understand walkthroughs</a:t>
            </a:r>
          </a:p>
        </p:txBody>
      </p:sp>
      <p:sp>
        <p:nvSpPr>
          <p:cNvPr id="22" name="TextBox 21">
            <a:extLst>
              <a:ext uri="{FF2B5EF4-FFF2-40B4-BE49-F238E27FC236}">
                <a16:creationId xmlns:a16="http://schemas.microsoft.com/office/drawing/2014/main" id="{64223029-F74C-4D3C-8EAD-BBBF21A516C3}"/>
              </a:ext>
            </a:extLst>
          </p:cNvPr>
          <p:cNvSpPr txBox="1"/>
          <p:nvPr/>
        </p:nvSpPr>
        <p:spPr>
          <a:xfrm>
            <a:off x="551935" y="639844"/>
            <a:ext cx="8229599" cy="461665"/>
          </a:xfrm>
          <a:prstGeom prst="rect">
            <a:avLst/>
          </a:prstGeom>
          <a:noFill/>
        </p:spPr>
        <p:txBody>
          <a:bodyPr wrap="square" rtlCol="0">
            <a:spAutoFit/>
          </a:bodyPr>
          <a:lstStyle/>
          <a:p>
            <a:pPr algn="ctr"/>
            <a:r>
              <a:rPr lang="en-US" sz="2400" dirty="0">
                <a:latin typeface="+mj-lt"/>
              </a:rPr>
              <a:t>Best support will bring your customer back again.</a:t>
            </a:r>
          </a:p>
        </p:txBody>
      </p:sp>
      <p:pic>
        <p:nvPicPr>
          <p:cNvPr id="5" name="Picture 4" descr="A close up of a newspaper&#10;&#10;Description automatically generated">
            <a:extLst>
              <a:ext uri="{FF2B5EF4-FFF2-40B4-BE49-F238E27FC236}">
                <a16:creationId xmlns:a16="http://schemas.microsoft.com/office/drawing/2014/main" id="{EED317DE-E025-4504-820F-14944A9B9BB5}"/>
              </a:ext>
            </a:extLst>
          </p:cNvPr>
          <p:cNvPicPr>
            <a:picLocks noChangeAspect="1"/>
          </p:cNvPicPr>
          <p:nvPr/>
        </p:nvPicPr>
        <p:blipFill>
          <a:blip r:embed="rId9"/>
          <a:stretch>
            <a:fillRect/>
          </a:stretch>
        </p:blipFill>
        <p:spPr>
          <a:xfrm>
            <a:off x="514529" y="1120142"/>
            <a:ext cx="1199175" cy="1518955"/>
          </a:xfrm>
          <a:prstGeom prst="rect">
            <a:avLst/>
          </a:prstGeom>
        </p:spPr>
      </p:pic>
      <p:pic>
        <p:nvPicPr>
          <p:cNvPr id="15" name="Picture 14" descr="top left corner-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spTree>
    <p:extLst>
      <p:ext uri="{BB962C8B-B14F-4D97-AF65-F5344CB8AC3E}">
        <p14:creationId xmlns:p14="http://schemas.microsoft.com/office/powerpoint/2010/main" val="348692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895187" y="4184796"/>
            <a:ext cx="939681" cy="369332"/>
          </a:xfrm>
          <a:prstGeom prst="rect">
            <a:avLst/>
          </a:prstGeom>
        </p:spPr>
        <p:txBody>
          <a:bodyPr wrap="none">
            <a:spAutoFit/>
          </a:bodyPr>
          <a:lstStyle/>
          <a:p>
            <a:r>
              <a:rPr kumimoji="1" lang="en-US" sz="900" dirty="0">
                <a:solidFill>
                  <a:schemeClr val="bg1"/>
                </a:solidFill>
              </a:rPr>
              <a:t>Up to 60 clients</a:t>
            </a:r>
          </a:p>
          <a:p>
            <a:r>
              <a:rPr kumimoji="1" lang="en-US" sz="900" dirty="0">
                <a:solidFill>
                  <a:schemeClr val="bg1"/>
                </a:solidFill>
              </a:rPr>
              <a:t>With full access </a:t>
            </a:r>
            <a:endParaRPr lang="en-US" sz="900" dirty="0">
              <a:solidFill>
                <a:schemeClr val="bg1"/>
              </a:solidFill>
            </a:endParaRPr>
          </a:p>
        </p:txBody>
      </p:sp>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TeraStation</a:t>
            </a:r>
          </a:p>
        </p:txBody>
      </p:sp>
      <p:sp>
        <p:nvSpPr>
          <p:cNvPr id="4" name="TextBox 3">
            <a:extLst>
              <a:ext uri="{FF2B5EF4-FFF2-40B4-BE49-F238E27FC236}">
                <a16:creationId xmlns:a16="http://schemas.microsoft.com/office/drawing/2014/main" id="{11CFFFD7-A158-4D2A-A4A6-FE6DA9742BDB}"/>
              </a:ext>
            </a:extLst>
          </p:cNvPr>
          <p:cNvSpPr txBox="1"/>
          <p:nvPr/>
        </p:nvSpPr>
        <p:spPr>
          <a:xfrm>
            <a:off x="551935" y="433193"/>
            <a:ext cx="8229599" cy="615553"/>
          </a:xfrm>
          <a:prstGeom prst="rect">
            <a:avLst/>
          </a:prstGeom>
          <a:noFill/>
        </p:spPr>
        <p:txBody>
          <a:bodyPr wrap="square" rtlCol="0">
            <a:spAutoFit/>
          </a:bodyPr>
          <a:lstStyle/>
          <a:p>
            <a:pPr algn="ctr"/>
            <a:r>
              <a:rPr lang="en-US" sz="3400" dirty="0">
                <a:latin typeface="+mj-lt"/>
              </a:rPr>
              <a:t>Purpose Built SMB Storage</a:t>
            </a:r>
          </a:p>
        </p:txBody>
      </p:sp>
      <p:pic>
        <p:nvPicPr>
          <p:cNvPr id="6" name="Picture 5">
            <a:extLst>
              <a:ext uri="{FF2B5EF4-FFF2-40B4-BE49-F238E27FC236}">
                <a16:creationId xmlns:a16="http://schemas.microsoft.com/office/drawing/2014/main" id="{CC5F35A4-26ED-4B4C-95E2-25C95F58BF11}"/>
              </a:ext>
            </a:extLst>
          </p:cNvPr>
          <p:cNvPicPr>
            <a:picLocks noChangeAspect="1"/>
          </p:cNvPicPr>
          <p:nvPr/>
        </p:nvPicPr>
        <p:blipFill>
          <a:blip r:embed="rId7"/>
          <a:stretch>
            <a:fillRect/>
          </a:stretch>
        </p:blipFill>
        <p:spPr>
          <a:xfrm>
            <a:off x="626328" y="1071270"/>
            <a:ext cx="650004" cy="650004"/>
          </a:xfrm>
          <a:prstGeom prst="rect">
            <a:avLst/>
          </a:prstGeom>
        </p:spPr>
      </p:pic>
      <p:pic>
        <p:nvPicPr>
          <p:cNvPr id="12" name="Picture 11">
            <a:extLst>
              <a:ext uri="{FF2B5EF4-FFF2-40B4-BE49-F238E27FC236}">
                <a16:creationId xmlns:a16="http://schemas.microsoft.com/office/drawing/2014/main" id="{9B3DA733-BCA9-4F6F-98EA-778F973FF1EF}"/>
              </a:ext>
            </a:extLst>
          </p:cNvPr>
          <p:cNvPicPr>
            <a:picLocks noChangeAspect="1"/>
          </p:cNvPicPr>
          <p:nvPr/>
        </p:nvPicPr>
        <p:blipFill>
          <a:blip r:embed="rId8"/>
          <a:stretch>
            <a:fillRect/>
          </a:stretch>
        </p:blipFill>
        <p:spPr>
          <a:xfrm>
            <a:off x="655258" y="3041846"/>
            <a:ext cx="730134" cy="730134"/>
          </a:xfrm>
          <a:prstGeom prst="rect">
            <a:avLst/>
          </a:prstGeom>
        </p:spPr>
      </p:pic>
      <p:pic>
        <p:nvPicPr>
          <p:cNvPr id="24" name="Picture 23">
            <a:extLst>
              <a:ext uri="{FF2B5EF4-FFF2-40B4-BE49-F238E27FC236}">
                <a16:creationId xmlns:a16="http://schemas.microsoft.com/office/drawing/2014/main" id="{BE2E0E91-5064-4BFC-A523-F1D3634F1BF5}"/>
              </a:ext>
            </a:extLst>
          </p:cNvPr>
          <p:cNvPicPr>
            <a:picLocks noChangeAspect="1"/>
          </p:cNvPicPr>
          <p:nvPr/>
        </p:nvPicPr>
        <p:blipFill>
          <a:blip r:embed="rId9"/>
          <a:stretch>
            <a:fillRect/>
          </a:stretch>
        </p:blipFill>
        <p:spPr>
          <a:xfrm>
            <a:off x="691950" y="3985680"/>
            <a:ext cx="769894" cy="769894"/>
          </a:xfrm>
          <a:prstGeom prst="rect">
            <a:avLst/>
          </a:prstGeom>
        </p:spPr>
      </p:pic>
      <p:pic>
        <p:nvPicPr>
          <p:cNvPr id="26" name="Picture 25">
            <a:extLst>
              <a:ext uri="{FF2B5EF4-FFF2-40B4-BE49-F238E27FC236}">
                <a16:creationId xmlns:a16="http://schemas.microsoft.com/office/drawing/2014/main" id="{7B650B1C-5104-4432-BA08-2D827B1A5D9A}"/>
              </a:ext>
            </a:extLst>
          </p:cNvPr>
          <p:cNvPicPr>
            <a:picLocks noChangeAspect="1"/>
          </p:cNvPicPr>
          <p:nvPr/>
        </p:nvPicPr>
        <p:blipFill>
          <a:blip r:embed="rId10"/>
          <a:stretch>
            <a:fillRect/>
          </a:stretch>
        </p:blipFill>
        <p:spPr>
          <a:xfrm>
            <a:off x="618631" y="1957149"/>
            <a:ext cx="787617" cy="824508"/>
          </a:xfrm>
          <a:prstGeom prst="rect">
            <a:avLst/>
          </a:prstGeom>
        </p:spPr>
      </p:pic>
      <p:sp>
        <p:nvSpPr>
          <p:cNvPr id="27" name="TextBox 26">
            <a:extLst>
              <a:ext uri="{FF2B5EF4-FFF2-40B4-BE49-F238E27FC236}">
                <a16:creationId xmlns:a16="http://schemas.microsoft.com/office/drawing/2014/main" id="{3EF74264-714E-4EC9-B22A-80C413380AFE}"/>
              </a:ext>
            </a:extLst>
          </p:cNvPr>
          <p:cNvSpPr txBox="1"/>
          <p:nvPr/>
        </p:nvSpPr>
        <p:spPr>
          <a:xfrm>
            <a:off x="1494526" y="1057504"/>
            <a:ext cx="6104237" cy="1077218"/>
          </a:xfrm>
          <a:prstGeom prst="rect">
            <a:avLst/>
          </a:prstGeom>
          <a:noFill/>
        </p:spPr>
        <p:txBody>
          <a:bodyPr wrap="square" rtlCol="0">
            <a:spAutoFit/>
          </a:bodyPr>
          <a:lstStyle/>
          <a:p>
            <a:r>
              <a:rPr lang="en-US" b="1" dirty="0"/>
              <a:t>Relevant Purpose-built Solution</a:t>
            </a:r>
          </a:p>
          <a:p>
            <a:r>
              <a:rPr lang="en-US" sz="1400" dirty="0"/>
              <a:t>Many TeraStation storage devices are designed for use by Small Business, SMB, and entry-level Enterprise environments.</a:t>
            </a:r>
          </a:p>
          <a:p>
            <a:endParaRPr lang="en-US" dirty="0"/>
          </a:p>
        </p:txBody>
      </p:sp>
      <p:sp>
        <p:nvSpPr>
          <p:cNvPr id="29" name="TextBox 28">
            <a:extLst>
              <a:ext uri="{FF2B5EF4-FFF2-40B4-BE49-F238E27FC236}">
                <a16:creationId xmlns:a16="http://schemas.microsoft.com/office/drawing/2014/main" id="{47BC57E2-6B9E-4720-8A71-CF6342DD97FB}"/>
              </a:ext>
            </a:extLst>
          </p:cNvPr>
          <p:cNvSpPr txBox="1"/>
          <p:nvPr/>
        </p:nvSpPr>
        <p:spPr>
          <a:xfrm>
            <a:off x="1494526" y="3010528"/>
            <a:ext cx="6104237" cy="800219"/>
          </a:xfrm>
          <a:prstGeom prst="rect">
            <a:avLst/>
          </a:prstGeom>
          <a:noFill/>
        </p:spPr>
        <p:txBody>
          <a:bodyPr wrap="square" rtlCol="0">
            <a:spAutoFit/>
          </a:bodyPr>
          <a:lstStyle/>
          <a:p>
            <a:r>
              <a:rPr lang="en-US" b="1" dirty="0"/>
              <a:t>Coverage</a:t>
            </a:r>
          </a:p>
          <a:p>
            <a:r>
              <a:rPr lang="en-US" sz="1400" dirty="0"/>
              <a:t>Dedicated representatives standing by to help your customer identify the correct product for their needs.</a:t>
            </a:r>
            <a:endParaRPr lang="en-US" dirty="0"/>
          </a:p>
        </p:txBody>
      </p:sp>
      <p:sp>
        <p:nvSpPr>
          <p:cNvPr id="30" name="TextBox 29">
            <a:extLst>
              <a:ext uri="{FF2B5EF4-FFF2-40B4-BE49-F238E27FC236}">
                <a16:creationId xmlns:a16="http://schemas.microsoft.com/office/drawing/2014/main" id="{D760BA28-1658-4676-8579-9EF8C22DA0D2}"/>
              </a:ext>
            </a:extLst>
          </p:cNvPr>
          <p:cNvSpPr txBox="1"/>
          <p:nvPr/>
        </p:nvSpPr>
        <p:spPr>
          <a:xfrm>
            <a:off x="1494526" y="1946041"/>
            <a:ext cx="6104237" cy="1292662"/>
          </a:xfrm>
          <a:prstGeom prst="rect">
            <a:avLst/>
          </a:prstGeom>
          <a:noFill/>
        </p:spPr>
        <p:txBody>
          <a:bodyPr wrap="square" rtlCol="0">
            <a:spAutoFit/>
          </a:bodyPr>
          <a:lstStyle/>
          <a:p>
            <a:r>
              <a:rPr lang="en-US" b="1" dirty="0"/>
              <a:t>Ease of use</a:t>
            </a:r>
          </a:p>
          <a:p>
            <a:r>
              <a:rPr lang="en-US" sz="1400" dirty="0"/>
              <a:t>Our network storage devices come with hard drives included. This means pre-configured RAID and plug and play capabilities &amp; one stop 24x7 US based support by Buffalo.</a:t>
            </a:r>
          </a:p>
          <a:p>
            <a:endParaRPr lang="en-US" dirty="0"/>
          </a:p>
        </p:txBody>
      </p:sp>
      <p:sp>
        <p:nvSpPr>
          <p:cNvPr id="31" name="TextBox 30">
            <a:extLst>
              <a:ext uri="{FF2B5EF4-FFF2-40B4-BE49-F238E27FC236}">
                <a16:creationId xmlns:a16="http://schemas.microsoft.com/office/drawing/2014/main" id="{1973ACD1-1B8E-4D3F-9544-0CCD0012CC9C}"/>
              </a:ext>
            </a:extLst>
          </p:cNvPr>
          <p:cNvSpPr txBox="1"/>
          <p:nvPr/>
        </p:nvSpPr>
        <p:spPr>
          <a:xfrm>
            <a:off x="1478050" y="3985680"/>
            <a:ext cx="6104237" cy="1292662"/>
          </a:xfrm>
          <a:prstGeom prst="rect">
            <a:avLst/>
          </a:prstGeom>
          <a:noFill/>
        </p:spPr>
        <p:txBody>
          <a:bodyPr wrap="square" rtlCol="0">
            <a:spAutoFit/>
          </a:bodyPr>
          <a:lstStyle/>
          <a:p>
            <a:r>
              <a:rPr lang="en-US" b="1" dirty="0"/>
              <a:t>Price</a:t>
            </a:r>
          </a:p>
          <a:p>
            <a:r>
              <a:rPr lang="en-US" sz="1400" dirty="0"/>
              <a:t>Storage is not the first thought for most small businesses. </a:t>
            </a:r>
            <a:r>
              <a:rPr lang="en-US" sz="1400" dirty="0" err="1"/>
              <a:t>TeraStations</a:t>
            </a:r>
            <a:r>
              <a:rPr lang="en-US" sz="1400" dirty="0"/>
              <a:t> are purpose built for the SMB user with SMB price points in mind.</a:t>
            </a:r>
          </a:p>
          <a:p>
            <a:endParaRPr lang="en-US" sz="1400" dirty="0"/>
          </a:p>
          <a:p>
            <a:endParaRPr lang="en-US" dirty="0"/>
          </a:p>
        </p:txBody>
      </p:sp>
    </p:spTree>
    <p:extLst>
      <p:ext uri="{BB962C8B-B14F-4D97-AF65-F5344CB8AC3E}">
        <p14:creationId xmlns:p14="http://schemas.microsoft.com/office/powerpoint/2010/main" val="62586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4" name="Picture 3"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5" name="Picture 4"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6"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Update</a:t>
            </a:r>
          </a:p>
        </p:txBody>
      </p:sp>
      <p:sp>
        <p:nvSpPr>
          <p:cNvPr id="7" name="TextBox 6"/>
          <p:cNvSpPr txBox="1"/>
          <p:nvPr/>
        </p:nvSpPr>
        <p:spPr>
          <a:xfrm>
            <a:off x="4209690" y="601880"/>
            <a:ext cx="3383711" cy="476726"/>
          </a:xfrm>
          <a:prstGeom prst="roundRect">
            <a:avLst/>
          </a:prstGeom>
          <a:solidFill>
            <a:schemeClr val="tx2">
              <a:lumMod val="20000"/>
              <a:lumOff val="80000"/>
            </a:schemeClr>
          </a:solidFill>
        </p:spPr>
        <p:txBody>
          <a:bodyPr wrap="square" rtlCol="0">
            <a:spAutoFit/>
          </a:bodyPr>
          <a:lstStyle/>
          <a:p>
            <a:pPr algn="ctr">
              <a:buClr>
                <a:srgbClr val="FF0000"/>
              </a:buClr>
            </a:pPr>
            <a:r>
              <a:rPr lang="en-US" sz="2200" b="1" i="1" dirty="0">
                <a:solidFill>
                  <a:schemeClr val="tx1">
                    <a:lumMod val="65000"/>
                    <a:lumOff val="35000"/>
                  </a:schemeClr>
                </a:solidFill>
              </a:rPr>
              <a:t>Any Questions?</a:t>
            </a:r>
          </a:p>
        </p:txBody>
      </p:sp>
      <p:sp>
        <p:nvSpPr>
          <p:cNvPr id="8" name="TextBox 7"/>
          <p:cNvSpPr txBox="1"/>
          <p:nvPr/>
        </p:nvSpPr>
        <p:spPr>
          <a:xfrm>
            <a:off x="960176" y="1355632"/>
            <a:ext cx="6050224" cy="1225868"/>
          </a:xfrm>
          <a:prstGeom prst="roundRect">
            <a:avLst/>
          </a:prstGeom>
          <a:solidFill>
            <a:schemeClr val="tx2">
              <a:lumMod val="20000"/>
              <a:lumOff val="80000"/>
            </a:schemeClr>
          </a:solidFill>
        </p:spPr>
        <p:txBody>
          <a:bodyPr wrap="square" rtlCol="0">
            <a:spAutoFit/>
          </a:bodyPr>
          <a:lstStyle/>
          <a:p>
            <a:pPr>
              <a:buClr>
                <a:srgbClr val="FF0000"/>
              </a:buClr>
            </a:pPr>
            <a:r>
              <a:rPr lang="en-US" sz="2200" b="1" dirty="0">
                <a:solidFill>
                  <a:schemeClr val="tx1">
                    <a:lumMod val="65000"/>
                    <a:lumOff val="35000"/>
                  </a:schemeClr>
                </a:solidFill>
              </a:rPr>
              <a:t>Contact Information</a:t>
            </a:r>
            <a:endParaRPr lang="en-US" sz="2200" dirty="0">
              <a:solidFill>
                <a:schemeClr val="tx1">
                  <a:lumMod val="65000"/>
                  <a:lumOff val="35000"/>
                </a:schemeClr>
              </a:solidFill>
            </a:endParaRPr>
          </a:p>
          <a:p>
            <a:pPr marL="800100" lvl="1" indent="-342900">
              <a:buClr>
                <a:srgbClr val="FF0000"/>
              </a:buClr>
              <a:buFont typeface="Arial" panose="020B0604020202020204" pitchFamily="34" charset="0"/>
              <a:buChar char="•"/>
            </a:pPr>
            <a:r>
              <a:rPr lang="en-US" sz="2200" dirty="0">
                <a:solidFill>
                  <a:schemeClr val="tx1">
                    <a:lumMod val="65000"/>
                    <a:lumOff val="35000"/>
                  </a:schemeClr>
                </a:solidFill>
              </a:rPr>
              <a:t>800.688.7466</a:t>
            </a:r>
          </a:p>
          <a:p>
            <a:pPr marL="800100" lvl="1" indent="-342900">
              <a:buClr>
                <a:srgbClr val="FF0000"/>
              </a:buClr>
              <a:buFont typeface="Arial" panose="020B0604020202020204" pitchFamily="34" charset="0"/>
              <a:buChar char="•"/>
            </a:pPr>
            <a:r>
              <a:rPr lang="en-US" sz="2200" dirty="0">
                <a:solidFill>
                  <a:schemeClr val="tx1">
                    <a:lumMod val="65000"/>
                    <a:lumOff val="35000"/>
                  </a:schemeClr>
                </a:solidFill>
                <a:hlinkClick r:id="rId7"/>
              </a:rPr>
              <a:t>Sales@BuffaloAmericas.com</a:t>
            </a:r>
            <a:endParaRPr lang="en-US" sz="2200" dirty="0">
              <a:solidFill>
                <a:schemeClr val="tx1">
                  <a:lumMod val="65000"/>
                  <a:lumOff val="35000"/>
                </a:schemeClr>
              </a:solidFill>
            </a:endParaRPr>
          </a:p>
        </p:txBody>
      </p:sp>
    </p:spTree>
    <p:extLst>
      <p:ext uri="{BB962C8B-B14F-4D97-AF65-F5344CB8AC3E}">
        <p14:creationId xmlns:p14="http://schemas.microsoft.com/office/powerpoint/2010/main" val="33131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474" y="888592"/>
            <a:ext cx="7998125" cy="307776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Founded in 1974 - 40+ years</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Headquarters - Nagoya, Japan</a:t>
            </a:r>
          </a:p>
          <a:p>
            <a:pPr marL="1257300" lvl="2" indent="-342900">
              <a:buClr>
                <a:srgbClr val="FF0000"/>
              </a:buClr>
              <a:buFont typeface="Wingdings" panose="05000000000000000000" pitchFamily="2" charset="2"/>
              <a:buChar char="§"/>
            </a:pPr>
            <a:r>
              <a:rPr lang="en-US" dirty="0">
                <a:solidFill>
                  <a:schemeClr val="tx1">
                    <a:lumMod val="65000"/>
                    <a:lumOff val="35000"/>
                  </a:schemeClr>
                </a:solidFill>
              </a:rPr>
              <a:t>Publically Traded on Tokyo Stock Exchange</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North American HQ – Austin</a:t>
            </a:r>
            <a:r>
              <a:rPr lang="en-US">
                <a:solidFill>
                  <a:schemeClr val="tx1">
                    <a:lumMod val="65000"/>
                    <a:lumOff val="35000"/>
                  </a:schemeClr>
                </a:solidFill>
              </a:rPr>
              <a:t>, TX</a:t>
            </a:r>
          </a:p>
          <a:p>
            <a:pPr marL="800100" lvl="1" indent="-342900">
              <a:buClr>
                <a:srgbClr val="FF0000"/>
              </a:buClr>
              <a:buFont typeface="Wingdings" panose="05000000000000000000" pitchFamily="2" charset="2"/>
              <a:buChar char="§"/>
            </a:pPr>
            <a:r>
              <a:rPr lang="en-US">
                <a:solidFill>
                  <a:schemeClr val="tx1">
                    <a:lumMod val="65000"/>
                    <a:lumOff val="35000"/>
                  </a:schemeClr>
                </a:solidFill>
              </a:rPr>
              <a:t>Award </a:t>
            </a:r>
            <a:r>
              <a:rPr lang="en-US" dirty="0">
                <a:solidFill>
                  <a:schemeClr val="tx1">
                    <a:lumMod val="65000"/>
                    <a:lumOff val="35000"/>
                  </a:schemeClr>
                </a:solidFill>
              </a:rPr>
              <a:t>winning North American Tech </a:t>
            </a:r>
            <a:r>
              <a:rPr lang="en-US" dirty="0" err="1">
                <a:solidFill>
                  <a:schemeClr val="tx1">
                    <a:lumMod val="65000"/>
                    <a:lumOff val="35000"/>
                  </a:schemeClr>
                </a:solidFill>
              </a:rPr>
              <a:t>Support</a:t>
            </a:r>
            <a:r>
              <a:rPr lang="en-US" sz="3200" dirty="0" err="1">
                <a:solidFill>
                  <a:schemeClr val="bg1"/>
                </a:solidFill>
              </a:rPr>
              <a:t>a</a:t>
            </a:r>
            <a:endParaRPr lang="en-US" dirty="0">
              <a:solidFill>
                <a:schemeClr val="bg1"/>
              </a:solidFill>
            </a:endParaRPr>
          </a:p>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Committed to SMB</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Purpose Built Engineered Products &amp; Solutions</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Dedicated Pre &amp; Post sales resources</a:t>
            </a:r>
            <a:endParaRPr lang="en-US" sz="3200" dirty="0">
              <a:solidFill>
                <a:schemeClr val="bg1"/>
              </a:solidFill>
            </a:endParaRPr>
          </a:p>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Network Storage &amp; Networking Product Strength</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8" name="Picture 7"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9" name="Picture 8"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5172" y="667445"/>
            <a:ext cx="3200802" cy="1764442"/>
          </a:xfrm>
          <a:prstGeom prst="rect">
            <a:avLst/>
          </a:prstGeom>
        </p:spPr>
      </p:pic>
    </p:spTree>
    <p:extLst>
      <p:ext uri="{BB962C8B-B14F-4D97-AF65-F5344CB8AC3E}">
        <p14:creationId xmlns:p14="http://schemas.microsoft.com/office/powerpoint/2010/main" val="2684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dirty="0">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Details about iSCSI</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754648" y="693219"/>
            <a:ext cx="7634703"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What is iSCSI?</a:t>
            </a:r>
          </a:p>
          <a:p>
            <a:pPr algn="ctr"/>
            <a:endParaRPr lang="en-US" sz="2000" b="1" dirty="0"/>
          </a:p>
        </p:txBody>
      </p:sp>
      <p:sp>
        <p:nvSpPr>
          <p:cNvPr id="2" name="TextBox 1">
            <a:extLst>
              <a:ext uri="{FF2B5EF4-FFF2-40B4-BE49-F238E27FC236}">
                <a16:creationId xmlns:a16="http://schemas.microsoft.com/office/drawing/2014/main" id="{5F007244-7A05-466F-8A30-7507E9BD44F0}"/>
              </a:ext>
            </a:extLst>
          </p:cNvPr>
          <p:cNvSpPr txBox="1"/>
          <p:nvPr/>
        </p:nvSpPr>
        <p:spPr>
          <a:xfrm>
            <a:off x="805005" y="1216541"/>
            <a:ext cx="770837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 short, it is an extension of the SCSI (Small Computer Systems Interface) interface to send SCSI commands over an IP network.</a:t>
            </a:r>
          </a:p>
          <a:p>
            <a:pPr marL="285750" indent="-285750">
              <a:buFont typeface="Arial" panose="020B0604020202020204" pitchFamily="34" charset="0"/>
              <a:buChar char="•"/>
            </a:pPr>
            <a:r>
              <a:rPr lang="en-US" dirty="0"/>
              <a:t>It is used so that a virtual host (server) can see a storage media and interact with it. </a:t>
            </a:r>
          </a:p>
        </p:txBody>
      </p:sp>
      <p:pic>
        <p:nvPicPr>
          <p:cNvPr id="5" name="Picture 4" descr="A close up of a device&#10;&#10;Description automatically generated">
            <a:extLst>
              <a:ext uri="{FF2B5EF4-FFF2-40B4-BE49-F238E27FC236}">
                <a16:creationId xmlns:a16="http://schemas.microsoft.com/office/drawing/2014/main" id="{629CD927-9C5E-45BF-9542-B149335A2E8E}"/>
              </a:ext>
            </a:extLst>
          </p:cNvPr>
          <p:cNvPicPr>
            <a:picLocks noChangeAspect="1"/>
          </p:cNvPicPr>
          <p:nvPr/>
        </p:nvPicPr>
        <p:blipFill>
          <a:blip r:embed="rId7"/>
          <a:stretch>
            <a:fillRect/>
          </a:stretch>
        </p:blipFill>
        <p:spPr>
          <a:xfrm>
            <a:off x="2269022" y="2214604"/>
            <a:ext cx="5731933" cy="2830290"/>
          </a:xfrm>
          <a:prstGeom prst="rect">
            <a:avLst/>
          </a:prstGeom>
        </p:spPr>
      </p:pic>
    </p:spTree>
    <p:extLst>
      <p:ext uri="{BB962C8B-B14F-4D97-AF65-F5344CB8AC3E}">
        <p14:creationId xmlns:p14="http://schemas.microsoft.com/office/powerpoint/2010/main" val="16809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Details about iSCSI</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684235" y="934403"/>
            <a:ext cx="7419241"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Why is iSCSI relevant?</a:t>
            </a:r>
          </a:p>
          <a:p>
            <a:pPr algn="ctr"/>
            <a:endParaRPr lang="en-US" sz="2000" b="1" dirty="0"/>
          </a:p>
        </p:txBody>
      </p:sp>
      <p:sp>
        <p:nvSpPr>
          <p:cNvPr id="2" name="TextBox 1">
            <a:extLst>
              <a:ext uri="{FF2B5EF4-FFF2-40B4-BE49-F238E27FC236}">
                <a16:creationId xmlns:a16="http://schemas.microsoft.com/office/drawing/2014/main" id="{5F007244-7A05-466F-8A30-7507E9BD44F0}"/>
              </a:ext>
            </a:extLst>
          </p:cNvPr>
          <p:cNvSpPr txBox="1"/>
          <p:nvPr/>
        </p:nvSpPr>
        <p:spPr>
          <a:xfrm>
            <a:off x="805005" y="1423358"/>
            <a:ext cx="7478444" cy="646331"/>
          </a:xfrm>
          <a:prstGeom prst="rect">
            <a:avLst/>
          </a:prstGeom>
          <a:noFill/>
        </p:spPr>
        <p:txBody>
          <a:bodyPr wrap="square" rtlCol="0">
            <a:spAutoFit/>
          </a:bodyPr>
          <a:lstStyle/>
          <a:p>
            <a:r>
              <a:rPr lang="en-US" dirty="0"/>
              <a:t>iSCSI offers the best cost for performance value when adding storage space to a virtual host (server).</a:t>
            </a:r>
          </a:p>
        </p:txBody>
      </p:sp>
      <p:pic>
        <p:nvPicPr>
          <p:cNvPr id="4" name="Picture 3">
            <a:extLst>
              <a:ext uri="{FF2B5EF4-FFF2-40B4-BE49-F238E27FC236}">
                <a16:creationId xmlns:a16="http://schemas.microsoft.com/office/drawing/2014/main" id="{FBC1DB17-5246-4916-955A-AB6BA99B32F4}"/>
              </a:ext>
            </a:extLst>
          </p:cNvPr>
          <p:cNvPicPr>
            <a:picLocks noChangeAspect="1"/>
          </p:cNvPicPr>
          <p:nvPr/>
        </p:nvPicPr>
        <p:blipFill>
          <a:blip r:embed="rId7"/>
          <a:stretch>
            <a:fillRect/>
          </a:stretch>
        </p:blipFill>
        <p:spPr>
          <a:xfrm>
            <a:off x="2309066" y="2033832"/>
            <a:ext cx="4169577" cy="3192270"/>
          </a:xfrm>
          <a:prstGeom prst="rect">
            <a:avLst/>
          </a:prstGeom>
        </p:spPr>
      </p:pic>
    </p:spTree>
    <p:extLst>
      <p:ext uri="{BB962C8B-B14F-4D97-AF65-F5344CB8AC3E}">
        <p14:creationId xmlns:p14="http://schemas.microsoft.com/office/powerpoint/2010/main" val="37309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Details about iSCSI</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1544452" y="774903"/>
            <a:ext cx="6458437" cy="646331"/>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How does iSCSI add storage space to a virtual host (server) while maintaining strong performance?</a:t>
            </a:r>
          </a:p>
          <a:p>
            <a:pPr algn="ctr"/>
            <a:endParaRPr lang="en-US" sz="2000" b="1" dirty="0"/>
          </a:p>
        </p:txBody>
      </p:sp>
      <p:sp>
        <p:nvSpPr>
          <p:cNvPr id="2" name="TextBox 1">
            <a:extLst>
              <a:ext uri="{FF2B5EF4-FFF2-40B4-BE49-F238E27FC236}">
                <a16:creationId xmlns:a16="http://schemas.microsoft.com/office/drawing/2014/main" id="{5F007244-7A05-466F-8A30-7507E9BD44F0}"/>
              </a:ext>
            </a:extLst>
          </p:cNvPr>
          <p:cNvSpPr txBox="1"/>
          <p:nvPr/>
        </p:nvSpPr>
        <p:spPr>
          <a:xfrm>
            <a:off x="372869" y="1911689"/>
            <a:ext cx="3664038" cy="1477328"/>
          </a:xfrm>
          <a:prstGeom prst="rect">
            <a:avLst/>
          </a:prstGeom>
          <a:noFill/>
        </p:spPr>
        <p:txBody>
          <a:bodyPr wrap="square" rtlCol="0">
            <a:spAutoFit/>
          </a:bodyPr>
          <a:lstStyle/>
          <a:p>
            <a:r>
              <a:rPr lang="en-US" dirty="0"/>
              <a:t>iSCSI improves PC performance in the network by allowing large storage arrays to connect to client systems without the need for custom hardware or cabling</a:t>
            </a:r>
          </a:p>
        </p:txBody>
      </p:sp>
      <p:pic>
        <p:nvPicPr>
          <p:cNvPr id="4" name="Picture 3">
            <a:extLst>
              <a:ext uri="{FF2B5EF4-FFF2-40B4-BE49-F238E27FC236}">
                <a16:creationId xmlns:a16="http://schemas.microsoft.com/office/drawing/2014/main" id="{6A2463A9-AF9D-4C83-B923-A51951DAAACB}"/>
              </a:ext>
            </a:extLst>
          </p:cNvPr>
          <p:cNvPicPr>
            <a:picLocks noChangeAspect="1"/>
          </p:cNvPicPr>
          <p:nvPr/>
        </p:nvPicPr>
        <p:blipFill>
          <a:blip r:embed="rId7"/>
          <a:stretch>
            <a:fillRect/>
          </a:stretch>
        </p:blipFill>
        <p:spPr>
          <a:xfrm>
            <a:off x="4142274" y="2035601"/>
            <a:ext cx="4137317" cy="2706832"/>
          </a:xfrm>
          <a:prstGeom prst="rect">
            <a:avLst/>
          </a:prstGeom>
        </p:spPr>
      </p:pic>
    </p:spTree>
    <p:extLst>
      <p:ext uri="{BB962C8B-B14F-4D97-AF65-F5344CB8AC3E}">
        <p14:creationId xmlns:p14="http://schemas.microsoft.com/office/powerpoint/2010/main" val="33207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Performance in a Virtual Environment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695796" y="994275"/>
            <a:ext cx="1212295" cy="244664"/>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Benefits</a:t>
            </a:r>
          </a:p>
          <a:p>
            <a:pPr algn="ctr"/>
            <a:endParaRPr lang="en-US" sz="2000" b="1" dirty="0"/>
          </a:p>
        </p:txBody>
      </p:sp>
      <p:sp>
        <p:nvSpPr>
          <p:cNvPr id="12" name="TextBox 11">
            <a:extLst>
              <a:ext uri="{FF2B5EF4-FFF2-40B4-BE49-F238E27FC236}">
                <a16:creationId xmlns:a16="http://schemas.microsoft.com/office/drawing/2014/main" id="{5ACE5BBB-DAD6-4E79-8415-223439DD7AF7}"/>
              </a:ext>
            </a:extLst>
          </p:cNvPr>
          <p:cNvSpPr txBox="1"/>
          <p:nvPr/>
        </p:nvSpPr>
        <p:spPr>
          <a:xfrm>
            <a:off x="498683" y="1408339"/>
            <a:ext cx="84650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Can provide large amounts of storage to a virtual host (server)</a:t>
            </a:r>
          </a:p>
          <a:p>
            <a:pPr marL="285750" indent="-285750">
              <a:buFont typeface="Arial" panose="020B0604020202020204" pitchFamily="34" charset="0"/>
              <a:buChar char="•"/>
            </a:pPr>
            <a:r>
              <a:rPr lang="en-US" dirty="0"/>
              <a:t>No need to add drives to the host itself</a:t>
            </a:r>
          </a:p>
          <a:p>
            <a:pPr marL="285750" indent="-285750">
              <a:buFont typeface="Arial" panose="020B0604020202020204" pitchFamily="34" charset="0"/>
              <a:buChar char="•"/>
            </a:pPr>
            <a:r>
              <a:rPr lang="en-US" dirty="0"/>
              <a:t>Doesn’t sacrifice performance</a:t>
            </a:r>
          </a:p>
          <a:p>
            <a:pPr marL="285750" indent="-285750">
              <a:buFont typeface="Arial" panose="020B0604020202020204" pitchFamily="34" charset="0"/>
              <a:buChar char="•"/>
            </a:pPr>
            <a:r>
              <a:rPr lang="en-US" dirty="0"/>
              <a:t>Can use existing networking equipment</a:t>
            </a:r>
          </a:p>
          <a:p>
            <a:pPr marL="285750" indent="-285750">
              <a:buFont typeface="Arial" panose="020B0604020202020204" pitchFamily="34" charset="0"/>
              <a:buChar char="•"/>
            </a:pPr>
            <a:r>
              <a:rPr lang="en-US" dirty="0"/>
              <a:t>No need to learn fiber SAN topology configuration</a:t>
            </a:r>
          </a:p>
          <a:p>
            <a:pPr marL="285750" indent="-285750">
              <a:buFont typeface="Arial" panose="020B0604020202020204" pitchFamily="34" charset="0"/>
              <a:buChar char="•"/>
            </a:pPr>
            <a:r>
              <a:rPr lang="en-US" dirty="0"/>
              <a:t>More cost efficient than fiber SAN</a:t>
            </a:r>
          </a:p>
        </p:txBody>
      </p:sp>
      <p:sp>
        <p:nvSpPr>
          <p:cNvPr id="11" name="TextBox 10">
            <a:extLst>
              <a:ext uri="{FF2B5EF4-FFF2-40B4-BE49-F238E27FC236}">
                <a16:creationId xmlns:a16="http://schemas.microsoft.com/office/drawing/2014/main" id="{8BA1E633-0BEE-4176-8011-C1A45ACD6397}"/>
              </a:ext>
            </a:extLst>
          </p:cNvPr>
          <p:cNvSpPr txBox="1"/>
          <p:nvPr/>
        </p:nvSpPr>
        <p:spPr>
          <a:xfrm>
            <a:off x="694866" y="4313202"/>
            <a:ext cx="7754267" cy="523220"/>
          </a:xfrm>
          <a:prstGeom prst="rect">
            <a:avLst/>
          </a:prstGeom>
          <a:noFill/>
        </p:spPr>
        <p:txBody>
          <a:bodyPr wrap="square" rtlCol="0">
            <a:spAutoFit/>
          </a:bodyPr>
          <a:lstStyle/>
          <a:p>
            <a:r>
              <a:rPr lang="en-US" sz="1400" dirty="0">
                <a:solidFill>
                  <a:srgbClr val="C00000"/>
                </a:solidFill>
              </a:rPr>
              <a:t>* A virtual environment is when an operating system creates an environment to host virtual machines (computers).</a:t>
            </a:r>
          </a:p>
        </p:txBody>
      </p:sp>
    </p:spTree>
    <p:extLst>
      <p:ext uri="{BB962C8B-B14F-4D97-AF65-F5344CB8AC3E}">
        <p14:creationId xmlns:p14="http://schemas.microsoft.com/office/powerpoint/2010/main" val="318744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Importance of iSCSI VMware Ready</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466135" y="2098911"/>
            <a:ext cx="2860204" cy="220033"/>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What is VMware Ready?</a:t>
            </a:r>
          </a:p>
        </p:txBody>
      </p:sp>
      <p:sp>
        <p:nvSpPr>
          <p:cNvPr id="12" name="TextBox 11">
            <a:extLst>
              <a:ext uri="{FF2B5EF4-FFF2-40B4-BE49-F238E27FC236}">
                <a16:creationId xmlns:a16="http://schemas.microsoft.com/office/drawing/2014/main" id="{5ACE5BBB-DAD6-4E79-8415-223439DD7AF7}"/>
              </a:ext>
            </a:extLst>
          </p:cNvPr>
          <p:cNvSpPr txBox="1"/>
          <p:nvPr/>
        </p:nvSpPr>
        <p:spPr>
          <a:xfrm>
            <a:off x="465792" y="2390113"/>
            <a:ext cx="7754267" cy="2031325"/>
          </a:xfrm>
          <a:prstGeom prst="rect">
            <a:avLst/>
          </a:prstGeom>
          <a:noFill/>
        </p:spPr>
        <p:txBody>
          <a:bodyPr wrap="square" rtlCol="0">
            <a:spAutoFit/>
          </a:bodyPr>
          <a:lstStyle/>
          <a:p>
            <a:r>
              <a:rPr lang="en-US" dirty="0"/>
              <a:t>As stated on VMware.com:</a:t>
            </a:r>
          </a:p>
          <a:p>
            <a:r>
              <a:rPr lang="en-US" dirty="0"/>
              <a:t>VMware Ready designates VMware's highest level of endorsement for products created by our established partners. VMware Technology Alliance Partner members can develop their products to meet VMware standards and submit them for test and review. The VMware Ready certification tests are specifically designed for each category to ensure customer confidence.</a:t>
            </a:r>
          </a:p>
          <a:p>
            <a:endParaRPr lang="en-US" dirty="0"/>
          </a:p>
        </p:txBody>
      </p:sp>
      <p:pic>
        <p:nvPicPr>
          <p:cNvPr id="3" name="Picture 2">
            <a:extLst>
              <a:ext uri="{FF2B5EF4-FFF2-40B4-BE49-F238E27FC236}">
                <a16:creationId xmlns:a16="http://schemas.microsoft.com/office/drawing/2014/main" id="{81DEE083-4A70-48CF-A793-B745F73AF1FF}"/>
              </a:ext>
            </a:extLst>
          </p:cNvPr>
          <p:cNvPicPr>
            <a:picLocks noChangeAspect="1"/>
          </p:cNvPicPr>
          <p:nvPr/>
        </p:nvPicPr>
        <p:blipFill>
          <a:blip r:embed="rId7"/>
          <a:stretch>
            <a:fillRect/>
          </a:stretch>
        </p:blipFill>
        <p:spPr>
          <a:xfrm>
            <a:off x="6325622" y="844426"/>
            <a:ext cx="2072194" cy="1398385"/>
          </a:xfrm>
          <a:prstGeom prst="rect">
            <a:avLst/>
          </a:prstGeom>
        </p:spPr>
      </p:pic>
      <p:sp>
        <p:nvSpPr>
          <p:cNvPr id="17" name="TextBox 16">
            <a:extLst>
              <a:ext uri="{FF2B5EF4-FFF2-40B4-BE49-F238E27FC236}">
                <a16:creationId xmlns:a16="http://schemas.microsoft.com/office/drawing/2014/main" id="{0DD4B9F3-67AE-499E-BC64-6C40D102BB64}"/>
              </a:ext>
            </a:extLst>
          </p:cNvPr>
          <p:cNvSpPr txBox="1"/>
          <p:nvPr/>
        </p:nvSpPr>
        <p:spPr>
          <a:xfrm>
            <a:off x="481931" y="1358465"/>
            <a:ext cx="5843692" cy="1200329"/>
          </a:xfrm>
          <a:prstGeom prst="rect">
            <a:avLst/>
          </a:prstGeom>
          <a:noFill/>
        </p:spPr>
        <p:txBody>
          <a:bodyPr wrap="square" rtlCol="0">
            <a:spAutoFit/>
          </a:bodyPr>
          <a:lstStyle/>
          <a:p>
            <a:r>
              <a:rPr lang="en-US" dirty="0"/>
              <a:t>VMware ESX provides native support for iSCSI targets. iSCSI is a popular storage option for ESX hosts.</a:t>
            </a:r>
          </a:p>
          <a:p>
            <a:endParaRPr lang="en-US" dirty="0"/>
          </a:p>
          <a:p>
            <a:endParaRPr lang="en-US" dirty="0"/>
          </a:p>
        </p:txBody>
      </p:sp>
      <p:sp>
        <p:nvSpPr>
          <p:cNvPr id="21" name="Rectangle: Rounded Corners 20">
            <a:extLst>
              <a:ext uri="{FF2B5EF4-FFF2-40B4-BE49-F238E27FC236}">
                <a16:creationId xmlns:a16="http://schemas.microsoft.com/office/drawing/2014/main" id="{7C433C95-4108-42E0-8063-0A2DCE44B4AF}"/>
              </a:ext>
            </a:extLst>
          </p:cNvPr>
          <p:cNvSpPr/>
          <p:nvPr/>
        </p:nvSpPr>
        <p:spPr>
          <a:xfrm>
            <a:off x="409692" y="815732"/>
            <a:ext cx="3558724" cy="522377"/>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Why is iSCSI significant to VMware?</a:t>
            </a:r>
          </a:p>
        </p:txBody>
      </p:sp>
      <p:sp>
        <p:nvSpPr>
          <p:cNvPr id="22" name="TextBox 21">
            <a:extLst>
              <a:ext uri="{FF2B5EF4-FFF2-40B4-BE49-F238E27FC236}">
                <a16:creationId xmlns:a16="http://schemas.microsoft.com/office/drawing/2014/main" id="{269EBE81-78CA-498F-A0E5-1116238B44DE}"/>
              </a:ext>
            </a:extLst>
          </p:cNvPr>
          <p:cNvSpPr txBox="1"/>
          <p:nvPr/>
        </p:nvSpPr>
        <p:spPr>
          <a:xfrm>
            <a:off x="481931" y="4404535"/>
            <a:ext cx="7754267" cy="1200329"/>
          </a:xfrm>
          <a:prstGeom prst="rect">
            <a:avLst/>
          </a:prstGeom>
          <a:noFill/>
        </p:spPr>
        <p:txBody>
          <a:bodyPr wrap="square" rtlCol="0">
            <a:spAutoFit/>
          </a:bodyPr>
          <a:lstStyle/>
          <a:p>
            <a:r>
              <a:rPr lang="en-US" dirty="0"/>
              <a:t>If you contact VMware support for assistance with an unsupported storage solution, their ability to help you will be limited				</a:t>
            </a:r>
            <a:r>
              <a:rPr lang="en-US" sz="1400" dirty="0"/>
              <a:t>*TS5010 only</a:t>
            </a:r>
          </a:p>
          <a:p>
            <a:endParaRPr lang="en-US" dirty="0"/>
          </a:p>
          <a:p>
            <a:endParaRPr lang="en-US" dirty="0"/>
          </a:p>
        </p:txBody>
      </p:sp>
    </p:spTree>
    <p:extLst>
      <p:ext uri="{BB962C8B-B14F-4D97-AF65-F5344CB8AC3E}">
        <p14:creationId xmlns:p14="http://schemas.microsoft.com/office/powerpoint/2010/main" val="36416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dirty="0">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4082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iSCSI Backup with </a:t>
            </a:r>
            <a:r>
              <a:rPr lang="en-US" sz="2800" dirty="0" err="1">
                <a:solidFill>
                  <a:schemeClr val="bg1"/>
                </a:solidFill>
                <a:latin typeface="+mn-lt"/>
                <a:cs typeface="Arial" panose="020B0604020202020204" pitchFamily="34" charset="0"/>
              </a:rPr>
              <a:t>TeraStation</a:t>
            </a:r>
            <a:r>
              <a:rPr lang="en-US" sz="2800" dirty="0">
                <a:solidFill>
                  <a:schemeClr val="bg1"/>
                </a:solidFill>
                <a:latin typeface="+mn-lt"/>
                <a:cs typeface="Arial" panose="020B0604020202020204" pitchFamily="34" charset="0"/>
              </a:rPr>
              <a:t> 6000</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pic>
        <p:nvPicPr>
          <p:cNvPr id="3" name="Picture 2" descr="A close up of a map&#10;&#10;Description automatically generated">
            <a:extLst>
              <a:ext uri="{FF2B5EF4-FFF2-40B4-BE49-F238E27FC236}">
                <a16:creationId xmlns:a16="http://schemas.microsoft.com/office/drawing/2014/main" id="{9CD43E70-3E6E-4AA0-999E-A2CFD0041256}"/>
              </a:ext>
            </a:extLst>
          </p:cNvPr>
          <p:cNvPicPr>
            <a:picLocks noChangeAspect="1"/>
          </p:cNvPicPr>
          <p:nvPr/>
        </p:nvPicPr>
        <p:blipFill>
          <a:blip r:embed="rId7"/>
          <a:stretch>
            <a:fillRect/>
          </a:stretch>
        </p:blipFill>
        <p:spPr>
          <a:xfrm>
            <a:off x="1859482" y="2613905"/>
            <a:ext cx="4967207" cy="2489426"/>
          </a:xfrm>
          <a:prstGeom prst="rect">
            <a:avLst/>
          </a:prstGeom>
        </p:spPr>
      </p:pic>
      <p:sp>
        <p:nvSpPr>
          <p:cNvPr id="4" name="Rectangle 3">
            <a:extLst>
              <a:ext uri="{FF2B5EF4-FFF2-40B4-BE49-F238E27FC236}">
                <a16:creationId xmlns:a16="http://schemas.microsoft.com/office/drawing/2014/main" id="{41D97D7B-8664-4E18-A073-82F7ADEB5359}"/>
              </a:ext>
            </a:extLst>
          </p:cNvPr>
          <p:cNvSpPr/>
          <p:nvPr/>
        </p:nvSpPr>
        <p:spPr>
          <a:xfrm>
            <a:off x="805005" y="652352"/>
            <a:ext cx="7593024" cy="1754326"/>
          </a:xfrm>
          <a:prstGeom prst="rect">
            <a:avLst/>
          </a:prstGeom>
        </p:spPr>
        <p:txBody>
          <a:bodyPr wrap="square">
            <a:spAutoFit/>
          </a:bodyPr>
          <a:lstStyle/>
          <a:p>
            <a:r>
              <a:rPr lang="en-US" dirty="0" err="1"/>
              <a:t>TeraStation</a:t>
            </a:r>
            <a:r>
              <a:rPr lang="en-US" dirty="0"/>
              <a:t> 6000 features a game changing iSCSI backup feature that allows you to back up data on one device to another, simply by directly connecting one </a:t>
            </a:r>
            <a:r>
              <a:rPr lang="en-US" dirty="0" err="1"/>
              <a:t>TeraStation</a:t>
            </a:r>
            <a:r>
              <a:rPr lang="en-US" dirty="0"/>
              <a:t> 6000 to the </a:t>
            </a:r>
            <a:r>
              <a:rPr lang="en-US" dirty="0" err="1"/>
              <a:t>TeraStation</a:t>
            </a:r>
            <a:r>
              <a:rPr lang="en-US" dirty="0"/>
              <a:t> already connected to the server.</a:t>
            </a:r>
          </a:p>
          <a:p>
            <a:endParaRPr lang="en-US" dirty="0"/>
          </a:p>
          <a:p>
            <a:r>
              <a:rPr lang="en-US" dirty="0"/>
              <a:t>This drastically reduces bandwidth and bottlenecks, and the direct connection also decreases the likelihood of backup errors occurring.</a:t>
            </a:r>
          </a:p>
        </p:txBody>
      </p:sp>
    </p:spTree>
    <p:extLst>
      <p:ext uri="{BB962C8B-B14F-4D97-AF65-F5344CB8AC3E}">
        <p14:creationId xmlns:p14="http://schemas.microsoft.com/office/powerpoint/2010/main" val="175039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23" name="Picture 22"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29" name="Picture 28"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35"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mn-lt"/>
                <a:cs typeface="Arial" panose="020B0604020202020204" pitchFamily="34" charset="0"/>
              </a:rPr>
              <a:t>High Performance Buffalo NAS Products</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612" y="1833946"/>
            <a:ext cx="2590881" cy="3009339"/>
          </a:xfrm>
          <a:prstGeom prst="rect">
            <a:avLst/>
          </a:prstGeom>
        </p:spPr>
      </p:pic>
      <p:sp>
        <p:nvSpPr>
          <p:cNvPr id="37" name="角丸四角形 27"/>
          <p:cNvSpPr>
            <a:spLocks noChangeArrowheads="1"/>
          </p:cNvSpPr>
          <p:nvPr/>
        </p:nvSpPr>
        <p:spPr bwMode="auto">
          <a:xfrm>
            <a:off x="669922" y="1078667"/>
            <a:ext cx="2272263" cy="503238"/>
          </a:xfrm>
          <a:prstGeom prst="roundRect">
            <a:avLst>
              <a:gd name="adj" fmla="val 16667"/>
            </a:avLst>
          </a:prstGeom>
          <a:solidFill>
            <a:schemeClr val="tx2">
              <a:lumMod val="60000"/>
              <a:lumOff val="40000"/>
            </a:schemeClr>
          </a:solidFill>
          <a:ln>
            <a:noFill/>
          </a:ln>
        </p:spPr>
        <p:txBody>
          <a:bodyPr tIns="36000" bIns="0" anchor="ctr"/>
          <a:lstStyle/>
          <a:p>
            <a:pPr algn="ctr"/>
            <a:r>
              <a:rPr lang="en-US" altLang="en-US" b="1" dirty="0" err="1">
                <a:solidFill>
                  <a:srgbClr val="FFFFFF"/>
                </a:solidFill>
                <a:latin typeface="+mj-lt"/>
                <a:ea typeface="メイリオ" pitchFamily="50" charset="-128"/>
                <a:cs typeface="メイリオ" pitchFamily="50" charset="-128"/>
                <a:sym typeface="メイリオ" pitchFamily="50" charset="-128"/>
              </a:rPr>
              <a:t>TeraStation</a:t>
            </a:r>
            <a:r>
              <a:rPr lang="en-US" altLang="en-US" b="1" dirty="0">
                <a:solidFill>
                  <a:srgbClr val="FFFFFF"/>
                </a:solidFill>
                <a:latin typeface="+mj-lt"/>
                <a:ea typeface="メイリオ" pitchFamily="50" charset="-128"/>
                <a:cs typeface="メイリオ" pitchFamily="50" charset="-128"/>
                <a:sym typeface="メイリオ" pitchFamily="50" charset="-128"/>
              </a:rPr>
              <a:t> </a:t>
            </a:r>
          </a:p>
          <a:p>
            <a:pPr algn="ctr"/>
            <a:r>
              <a:rPr lang="en-US" altLang="en-US" b="1" dirty="0">
                <a:solidFill>
                  <a:srgbClr val="FFFFFF"/>
                </a:solidFill>
                <a:ea typeface="メイリオ" pitchFamily="50" charset="-128"/>
                <a:cs typeface="メイリオ" pitchFamily="50" charset="-128"/>
                <a:sym typeface="メイリオ" pitchFamily="50" charset="-128"/>
              </a:rPr>
              <a:t>5010 series</a:t>
            </a:r>
            <a:endParaRPr lang="ja-JP" altLang="en-US" b="1" dirty="0">
              <a:solidFill>
                <a:srgbClr val="FFFFFF"/>
              </a:solidFill>
              <a:ea typeface="メイリオ" pitchFamily="50" charset="-128"/>
              <a:cs typeface="メイリオ" pitchFamily="50" charset="-128"/>
              <a:sym typeface="メイリオ" pitchFamily="50" charset="-128"/>
            </a:endParaRPr>
          </a:p>
        </p:txBody>
      </p:sp>
      <p:sp>
        <p:nvSpPr>
          <p:cNvPr id="38" name="角丸四角形 27"/>
          <p:cNvSpPr>
            <a:spLocks noChangeArrowheads="1"/>
          </p:cNvSpPr>
          <p:nvPr/>
        </p:nvSpPr>
        <p:spPr bwMode="auto">
          <a:xfrm>
            <a:off x="5910999" y="1078667"/>
            <a:ext cx="2272263" cy="503238"/>
          </a:xfrm>
          <a:prstGeom prst="roundRect">
            <a:avLst>
              <a:gd name="adj" fmla="val 16667"/>
            </a:avLst>
          </a:prstGeom>
          <a:solidFill>
            <a:schemeClr val="tx2">
              <a:lumMod val="60000"/>
              <a:lumOff val="40000"/>
            </a:schemeClr>
          </a:solidFill>
          <a:ln>
            <a:noFill/>
          </a:ln>
        </p:spPr>
        <p:txBody>
          <a:bodyPr tIns="36000" bIns="0" anchor="ctr"/>
          <a:lstStyle/>
          <a:p>
            <a:pPr algn="ctr"/>
            <a:r>
              <a:rPr lang="en-US" altLang="en-US" b="1" dirty="0" err="1">
                <a:solidFill>
                  <a:srgbClr val="FFFFFF"/>
                </a:solidFill>
                <a:latin typeface="+mj-lt"/>
                <a:ea typeface="メイリオ" pitchFamily="50" charset="-128"/>
                <a:cs typeface="メイリオ" pitchFamily="50" charset="-128"/>
                <a:sym typeface="メイリオ" pitchFamily="50" charset="-128"/>
              </a:rPr>
              <a:t>TeraStation</a:t>
            </a:r>
            <a:r>
              <a:rPr lang="en-US" altLang="en-US" b="1" dirty="0">
                <a:solidFill>
                  <a:srgbClr val="FFFFFF"/>
                </a:solidFill>
                <a:latin typeface="+mj-lt"/>
                <a:ea typeface="メイリオ" pitchFamily="50" charset="-128"/>
                <a:cs typeface="メイリオ" pitchFamily="50" charset="-128"/>
                <a:sym typeface="メイリオ" pitchFamily="50" charset="-128"/>
              </a:rPr>
              <a:t> </a:t>
            </a:r>
          </a:p>
          <a:p>
            <a:pPr algn="ctr"/>
            <a:r>
              <a:rPr lang="en-US" altLang="en-US" b="1" dirty="0">
                <a:solidFill>
                  <a:srgbClr val="FFFFFF"/>
                </a:solidFill>
                <a:latin typeface="+mj-lt"/>
                <a:ea typeface="メイリオ" pitchFamily="50" charset="-128"/>
                <a:cs typeface="メイリオ" pitchFamily="50" charset="-128"/>
                <a:sym typeface="メイリオ" pitchFamily="50" charset="-128"/>
              </a:rPr>
              <a:t>6000 series</a:t>
            </a:r>
            <a:endParaRPr lang="ja-JP" altLang="en-US" b="1" dirty="0">
              <a:solidFill>
                <a:srgbClr val="FFFFFF"/>
              </a:solidFill>
              <a:latin typeface="+mj-lt"/>
              <a:ea typeface="メイリオ" pitchFamily="50" charset="-128"/>
              <a:cs typeface="メイリオ" pitchFamily="50" charset="-128"/>
              <a:sym typeface="メイリオ" pitchFamily="50" charset="-128"/>
            </a:endParaRPr>
          </a:p>
        </p:txBody>
      </p:sp>
      <p:sp>
        <p:nvSpPr>
          <p:cNvPr id="12" name="TextBox 11"/>
          <p:cNvSpPr txBox="1"/>
          <p:nvPr/>
        </p:nvSpPr>
        <p:spPr>
          <a:xfrm>
            <a:off x="2969888" y="1380566"/>
            <a:ext cx="4887477" cy="3824124"/>
          </a:xfrm>
          <a:prstGeom prst="rect">
            <a:avLst/>
          </a:prstGeom>
          <a:noFill/>
        </p:spPr>
        <p:txBody>
          <a:bodyPr wrap="square" rtlCol="0">
            <a:spAutoFit/>
          </a:bodyPr>
          <a:lstStyle/>
          <a:p>
            <a:pPr lvl="1">
              <a:buClr>
                <a:srgbClr val="FF0000"/>
              </a:buClr>
            </a:pPr>
            <a:r>
              <a:rPr lang="en-US" sz="2000" b="1" dirty="0">
                <a:solidFill>
                  <a:schemeClr val="tx1">
                    <a:lumMod val="65000"/>
                    <a:lumOff val="35000"/>
                  </a:schemeClr>
                </a:solidFill>
              </a:rPr>
              <a:t>Use Cases</a:t>
            </a:r>
          </a:p>
          <a:p>
            <a:pPr marL="214313" indent="-214313">
              <a:buFont typeface="Arial" panose="020B0604020202020204" pitchFamily="34" charset="0"/>
              <a:buChar char="•"/>
            </a:pPr>
            <a:r>
              <a:rPr lang="en-US" sz="1350" dirty="0"/>
              <a:t>Client Backup </a:t>
            </a:r>
          </a:p>
          <a:p>
            <a:pPr marL="214313" indent="-214313">
              <a:buFont typeface="Arial" panose="020B0604020202020204" pitchFamily="34" charset="0"/>
              <a:buChar char="•"/>
            </a:pPr>
            <a:r>
              <a:rPr lang="en-US" sz="1350" dirty="0"/>
              <a:t>Migrating old servers </a:t>
            </a:r>
          </a:p>
          <a:p>
            <a:pPr marL="214313" indent="-214313">
              <a:buFont typeface="Arial" panose="020B0604020202020204" pitchFamily="34" charset="0"/>
              <a:buChar char="•"/>
            </a:pPr>
            <a:r>
              <a:rPr lang="en-US" sz="1350" dirty="0"/>
              <a:t>Disaster Recovery </a:t>
            </a:r>
          </a:p>
          <a:p>
            <a:pPr marL="214313" indent="-214313">
              <a:buFont typeface="Arial" panose="020B0604020202020204" pitchFamily="34" charset="0"/>
              <a:buChar char="•"/>
            </a:pPr>
            <a:r>
              <a:rPr lang="en-US" sz="1350" dirty="0"/>
              <a:t>Replication </a:t>
            </a:r>
          </a:p>
          <a:p>
            <a:pPr marL="214313" indent="-214313">
              <a:buFont typeface="Arial" panose="020B0604020202020204" pitchFamily="34" charset="0"/>
              <a:buChar char="•"/>
            </a:pPr>
            <a:r>
              <a:rPr lang="en-US" sz="1350" dirty="0"/>
              <a:t>Storage Virtualization </a:t>
            </a:r>
          </a:p>
          <a:p>
            <a:pPr marL="214313" indent="-214313">
              <a:buFont typeface="Arial" panose="020B0604020202020204" pitchFamily="34" charset="0"/>
              <a:buChar char="•"/>
            </a:pPr>
            <a:r>
              <a:rPr lang="en-US" sz="1350" dirty="0"/>
              <a:t>Surveillance Solutions </a:t>
            </a:r>
          </a:p>
          <a:p>
            <a:pPr marL="214313" indent="-214313">
              <a:buFont typeface="Arial" panose="020B0604020202020204" pitchFamily="34" charset="0"/>
              <a:buChar char="•"/>
            </a:pPr>
            <a:r>
              <a:rPr lang="en-US" sz="1350" dirty="0"/>
              <a:t>Failover </a:t>
            </a:r>
          </a:p>
          <a:p>
            <a:pPr marL="214313" indent="-214313">
              <a:buFont typeface="Arial" panose="020B0604020202020204" pitchFamily="34" charset="0"/>
              <a:buChar char="•"/>
            </a:pPr>
            <a:r>
              <a:rPr lang="en-US" sz="1350" dirty="0"/>
              <a:t>Window Storage Server</a:t>
            </a:r>
          </a:p>
          <a:p>
            <a:pPr marL="214313" indent="-214313">
              <a:buFont typeface="Arial" panose="020B0604020202020204" pitchFamily="34" charset="0"/>
              <a:buChar char="•"/>
            </a:pPr>
            <a:r>
              <a:rPr lang="en-US" sz="1350" dirty="0"/>
              <a:t>Cloud Integration</a:t>
            </a:r>
          </a:p>
          <a:p>
            <a:pPr marL="214313" indent="-214313">
              <a:buFont typeface="Arial" panose="020B0604020202020204" pitchFamily="34" charset="0"/>
              <a:buChar char="•"/>
            </a:pPr>
            <a:endParaRPr lang="en-US" sz="1350" dirty="0"/>
          </a:p>
          <a:p>
            <a:pPr lvl="1">
              <a:buClr>
                <a:srgbClr val="FF0000"/>
              </a:buClr>
            </a:pPr>
            <a:r>
              <a:rPr lang="en-US" sz="2000" b="1" dirty="0">
                <a:solidFill>
                  <a:schemeClr val="tx1">
                    <a:lumMod val="65000"/>
                    <a:lumOff val="35000"/>
                  </a:schemeClr>
                </a:solidFill>
              </a:rPr>
              <a:t>Vertical Markets</a:t>
            </a:r>
          </a:p>
          <a:p>
            <a:pPr marL="214313" indent="-214313">
              <a:buFont typeface="Arial" panose="020B0604020202020204" pitchFamily="34" charset="0"/>
              <a:buChar char="•"/>
            </a:pPr>
            <a:r>
              <a:rPr lang="en-US" sz="1350" dirty="0"/>
              <a:t>Government – Federal and State</a:t>
            </a:r>
            <a:br>
              <a:rPr lang="en-US" sz="1350" dirty="0"/>
            </a:br>
            <a:r>
              <a:rPr lang="en-US" sz="1350" dirty="0"/>
              <a:t>and Local – TAA Compliant </a:t>
            </a:r>
          </a:p>
          <a:p>
            <a:pPr marL="214313" indent="-214313">
              <a:buFont typeface="Arial" panose="020B0604020202020204" pitchFamily="34" charset="0"/>
              <a:buChar char="•"/>
            </a:pPr>
            <a:r>
              <a:rPr lang="en-US" sz="1350" dirty="0"/>
              <a:t>Corporate</a:t>
            </a:r>
          </a:p>
          <a:p>
            <a:pPr marL="214313" indent="-214313">
              <a:buFont typeface="Arial" panose="020B0604020202020204" pitchFamily="34" charset="0"/>
              <a:buChar char="•"/>
            </a:pPr>
            <a:r>
              <a:rPr lang="en-US" sz="1350" dirty="0"/>
              <a:t>Healthcare</a:t>
            </a:r>
          </a:p>
          <a:p>
            <a:pPr marL="214313" indent="-214313">
              <a:buFont typeface="Arial" panose="020B0604020202020204" pitchFamily="34" charset="0"/>
              <a:buChar char="•"/>
            </a:pPr>
            <a:r>
              <a:rPr lang="en-US" sz="1350" dirty="0"/>
              <a:t>Education and more</a:t>
            </a:r>
          </a:p>
        </p:txBody>
      </p:sp>
      <p:pic>
        <p:nvPicPr>
          <p:cNvPr id="7" name="Picture 6">
            <a:extLst>
              <a:ext uri="{FF2B5EF4-FFF2-40B4-BE49-F238E27FC236}">
                <a16:creationId xmlns:a16="http://schemas.microsoft.com/office/drawing/2014/main" id="{5FF317D8-9498-4746-9D3B-24726104D1FE}"/>
              </a:ext>
            </a:extLst>
          </p:cNvPr>
          <p:cNvPicPr>
            <a:picLocks noChangeAspect="1"/>
          </p:cNvPicPr>
          <p:nvPr/>
        </p:nvPicPr>
        <p:blipFill>
          <a:blip r:embed="rId8"/>
          <a:stretch>
            <a:fillRect/>
          </a:stretch>
        </p:blipFill>
        <p:spPr>
          <a:xfrm>
            <a:off x="3812636" y="442424"/>
            <a:ext cx="1222225" cy="1081445"/>
          </a:xfrm>
          <a:prstGeom prst="rect">
            <a:avLst/>
          </a:prstGeom>
        </p:spPr>
      </p:pic>
      <p:pic>
        <p:nvPicPr>
          <p:cNvPr id="8" name="Picture 7">
            <a:extLst>
              <a:ext uri="{FF2B5EF4-FFF2-40B4-BE49-F238E27FC236}">
                <a16:creationId xmlns:a16="http://schemas.microsoft.com/office/drawing/2014/main" id="{70626F9C-B2D5-444E-B051-51C7CC5DDAE9}"/>
              </a:ext>
            </a:extLst>
          </p:cNvPr>
          <p:cNvPicPr>
            <a:picLocks noChangeAspect="1"/>
          </p:cNvPicPr>
          <p:nvPr/>
        </p:nvPicPr>
        <p:blipFill>
          <a:blip r:embed="rId9"/>
          <a:stretch>
            <a:fillRect/>
          </a:stretch>
        </p:blipFill>
        <p:spPr>
          <a:xfrm>
            <a:off x="1867424" y="600122"/>
            <a:ext cx="577654" cy="389820"/>
          </a:xfrm>
          <a:prstGeom prst="rect">
            <a:avLst/>
          </a:prstGeom>
        </p:spPr>
      </p:pic>
      <p:pic>
        <p:nvPicPr>
          <p:cNvPr id="6" name="Picture 5">
            <a:extLst>
              <a:ext uri="{FF2B5EF4-FFF2-40B4-BE49-F238E27FC236}">
                <a16:creationId xmlns:a16="http://schemas.microsoft.com/office/drawing/2014/main" id="{6876EF4E-129C-42B7-B8D7-0AE0509F0D7D}"/>
              </a:ext>
            </a:extLst>
          </p:cNvPr>
          <p:cNvPicPr>
            <a:picLocks noChangeAspect="1"/>
          </p:cNvPicPr>
          <p:nvPr/>
        </p:nvPicPr>
        <p:blipFill>
          <a:blip r:embed="rId10"/>
          <a:stretch>
            <a:fillRect/>
          </a:stretch>
        </p:blipFill>
        <p:spPr>
          <a:xfrm>
            <a:off x="6304532" y="539776"/>
            <a:ext cx="461847" cy="450166"/>
          </a:xfrm>
          <a:prstGeom prst="rect">
            <a:avLst/>
          </a:prstGeom>
        </p:spPr>
      </p:pic>
      <p:pic>
        <p:nvPicPr>
          <p:cNvPr id="18" name="Picture 17">
            <a:extLst>
              <a:ext uri="{FF2B5EF4-FFF2-40B4-BE49-F238E27FC236}">
                <a16:creationId xmlns:a16="http://schemas.microsoft.com/office/drawing/2014/main" id="{B959F1F6-5F63-4919-9ED7-5A3885940A64}"/>
              </a:ext>
            </a:extLst>
          </p:cNvPr>
          <p:cNvPicPr>
            <a:picLocks noChangeAspect="1"/>
          </p:cNvPicPr>
          <p:nvPr/>
        </p:nvPicPr>
        <p:blipFill>
          <a:blip r:embed="rId10"/>
          <a:stretch>
            <a:fillRect/>
          </a:stretch>
        </p:blipFill>
        <p:spPr>
          <a:xfrm>
            <a:off x="1092573" y="561733"/>
            <a:ext cx="461847" cy="450166"/>
          </a:xfrm>
          <a:prstGeom prst="rect">
            <a:avLst/>
          </a:prstGeom>
        </p:spPr>
      </p:pic>
      <p:pic>
        <p:nvPicPr>
          <p:cNvPr id="4" name="Picture 3" descr="A black computer tower&#10;&#10;Description automatically generated">
            <a:extLst>
              <a:ext uri="{FF2B5EF4-FFF2-40B4-BE49-F238E27FC236}">
                <a16:creationId xmlns:a16="http://schemas.microsoft.com/office/drawing/2014/main" id="{F60ED05D-A480-46A8-A645-4F058022484A}"/>
              </a:ext>
            </a:extLst>
          </p:cNvPr>
          <p:cNvPicPr>
            <a:picLocks noChangeAspect="1"/>
          </p:cNvPicPr>
          <p:nvPr/>
        </p:nvPicPr>
        <p:blipFill>
          <a:blip r:embed="rId11"/>
          <a:stretch>
            <a:fillRect/>
          </a:stretch>
        </p:blipFill>
        <p:spPr>
          <a:xfrm>
            <a:off x="6038771" y="2294183"/>
            <a:ext cx="1945890" cy="1945890"/>
          </a:xfrm>
          <a:prstGeom prst="rect">
            <a:avLst/>
          </a:prstGeom>
        </p:spPr>
      </p:pic>
      <p:pic>
        <p:nvPicPr>
          <p:cNvPr id="10" name="Picture 9" descr="A close up of a logo&#10;&#10;Description automatically generated">
            <a:extLst>
              <a:ext uri="{FF2B5EF4-FFF2-40B4-BE49-F238E27FC236}">
                <a16:creationId xmlns:a16="http://schemas.microsoft.com/office/drawing/2014/main" id="{5F3F2AD5-B92A-466D-9BC0-128220BA77A6}"/>
              </a:ext>
            </a:extLst>
          </p:cNvPr>
          <p:cNvPicPr>
            <a:picLocks noChangeAspect="1"/>
          </p:cNvPicPr>
          <p:nvPr/>
        </p:nvPicPr>
        <p:blipFill>
          <a:blip r:embed="rId12"/>
          <a:stretch>
            <a:fillRect/>
          </a:stretch>
        </p:blipFill>
        <p:spPr>
          <a:xfrm>
            <a:off x="5365938" y="388550"/>
            <a:ext cx="3343977" cy="3343977"/>
          </a:xfrm>
          <a:prstGeom prst="rect">
            <a:avLst/>
          </a:prstGeom>
        </p:spPr>
      </p:pic>
      <p:pic>
        <p:nvPicPr>
          <p:cNvPr id="17" name="Picture 16">
            <a:extLst>
              <a:ext uri="{FF2B5EF4-FFF2-40B4-BE49-F238E27FC236}">
                <a16:creationId xmlns:a16="http://schemas.microsoft.com/office/drawing/2014/main" id="{BC5A78DA-6217-4B08-A959-D8BC847D8DBB}"/>
              </a:ext>
            </a:extLst>
          </p:cNvPr>
          <p:cNvPicPr>
            <a:picLocks noChangeAspect="1"/>
          </p:cNvPicPr>
          <p:nvPr/>
        </p:nvPicPr>
        <p:blipFill>
          <a:blip r:embed="rId9"/>
          <a:stretch>
            <a:fillRect/>
          </a:stretch>
        </p:blipFill>
        <p:spPr>
          <a:xfrm>
            <a:off x="7174152" y="571121"/>
            <a:ext cx="577654" cy="389820"/>
          </a:xfrm>
          <a:prstGeom prst="rect">
            <a:avLst/>
          </a:prstGeom>
        </p:spPr>
      </p:pic>
    </p:spTree>
    <p:extLst>
      <p:ext uri="{BB962C8B-B14F-4D97-AF65-F5344CB8AC3E}">
        <p14:creationId xmlns:p14="http://schemas.microsoft.com/office/powerpoint/2010/main" val="13768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89319</TotalTime>
  <Words>772</Words>
  <Application>Microsoft Office PowerPoint</Application>
  <PresentationFormat>On-screen Show (16:9)</PresentationFormat>
  <Paragraphs>130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メイリオ</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JH&amp;A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Owens</dc:creator>
  <cp:lastModifiedBy>Matthew Penico</cp:lastModifiedBy>
  <cp:revision>367</cp:revision>
  <dcterms:created xsi:type="dcterms:W3CDTF">2017-02-15T15:12:01Z</dcterms:created>
  <dcterms:modified xsi:type="dcterms:W3CDTF">2019-09-18T20:41:43Z</dcterms:modified>
</cp:coreProperties>
</file>